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306" r:id="rId3"/>
    <p:sldId id="275" r:id="rId4"/>
    <p:sldId id="307" r:id="rId5"/>
    <p:sldId id="308" r:id="rId6"/>
    <p:sldId id="309" r:id="rId7"/>
    <p:sldId id="310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94" autoAdjust="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4/15/2021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4/15/2021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96BC914-1776-48A7-895D-C42A582EEF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0" y="5808904"/>
            <a:ext cx="732546" cy="73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A0F64C5D-78B0-4118-9CC1-BD6F302512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0" y="5808904"/>
            <a:ext cx="732546" cy="73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1F2CD52F-A916-4C69-AD3F-328E5402A5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0" y="5808904"/>
            <a:ext cx="732546" cy="73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8198B580-FE08-491C-B6DF-212190C577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0" y="5808904"/>
            <a:ext cx="732546" cy="73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7CE3B072-AFBB-4EA5-91FA-E5E595F463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0" y="5808904"/>
            <a:ext cx="732546" cy="73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26A5F34-2015-466A-ABAD-C0E86B8F33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0" y="5808904"/>
            <a:ext cx="732546" cy="73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3EFD43F8-FDEA-4857-86D2-1C143DC8EE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0" y="5808904"/>
            <a:ext cx="732546" cy="73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2591867"/>
            <a:ext cx="4846320" cy="1946577"/>
          </a:xfrm>
        </p:spPr>
        <p:txBody>
          <a:bodyPr>
            <a:normAutofit/>
          </a:bodyPr>
          <a:lstStyle/>
          <a:p>
            <a:r>
              <a:rPr lang="en-US" sz="4000" dirty="0"/>
              <a:t>HM </a:t>
            </a:r>
            <a:r>
              <a:rPr lang="en-US" sz="4000" dirty="0" err="1"/>
              <a:t>mælikvarðar</a:t>
            </a:r>
            <a:r>
              <a:rPr lang="en-US" sz="4000" dirty="0"/>
              <a:t>   </a:t>
            </a:r>
            <a:r>
              <a:rPr lang="en-US" sz="4000" dirty="0" err="1"/>
              <a:t>fyrir</a:t>
            </a:r>
            <a:r>
              <a:rPr lang="en-US" sz="4000" dirty="0"/>
              <a:t> </a:t>
            </a:r>
            <a:r>
              <a:rPr lang="en-US" sz="4000" dirty="0" err="1"/>
              <a:t>sveitarfélög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4895333"/>
            <a:ext cx="4846320" cy="633012"/>
          </a:xfrm>
        </p:spPr>
        <p:txBody>
          <a:bodyPr>
            <a:noAutofit/>
          </a:bodyPr>
          <a:lstStyle/>
          <a:p>
            <a:r>
              <a:rPr lang="en-US" sz="1400" dirty="0" err="1"/>
              <a:t>Tengiliðafundur</a:t>
            </a:r>
            <a:r>
              <a:rPr lang="en-US" sz="1400" dirty="0"/>
              <a:t> </a:t>
            </a:r>
            <a:r>
              <a:rPr lang="en-US" sz="1400" dirty="0" err="1"/>
              <a:t>fyrir</a:t>
            </a:r>
            <a:r>
              <a:rPr lang="en-US" sz="1400" dirty="0"/>
              <a:t> </a:t>
            </a:r>
            <a:r>
              <a:rPr lang="en-US" sz="1400" dirty="0" err="1"/>
              <a:t>loftslagsmál</a:t>
            </a:r>
            <a:r>
              <a:rPr lang="en-US" sz="1400" dirty="0"/>
              <a:t> </a:t>
            </a:r>
            <a:r>
              <a:rPr lang="en-US" sz="1400" dirty="0" err="1"/>
              <a:t>og</a:t>
            </a:r>
            <a:r>
              <a:rPr lang="en-US" sz="1400" dirty="0"/>
              <a:t> </a:t>
            </a:r>
            <a:r>
              <a:rPr lang="en-US" sz="1400" dirty="0" err="1"/>
              <a:t>heimsmarkmiðin</a:t>
            </a:r>
            <a:endParaRPr lang="en-US" sz="1400" dirty="0"/>
          </a:p>
          <a:p>
            <a:endParaRPr lang="en-US" sz="1100" dirty="0"/>
          </a:p>
          <a:p>
            <a:r>
              <a:rPr lang="en-US" sz="1100" dirty="0"/>
              <a:t>16. </a:t>
            </a:r>
            <a:r>
              <a:rPr lang="en-US" sz="1100" dirty="0" err="1"/>
              <a:t>apríl</a:t>
            </a:r>
            <a:r>
              <a:rPr lang="en-US" sz="1100" dirty="0"/>
              <a:t> 2021</a:t>
            </a:r>
          </a:p>
          <a:p>
            <a:endParaRPr lang="en-US" sz="1100" dirty="0"/>
          </a:p>
          <a:p>
            <a:r>
              <a:rPr lang="en-US" sz="1100" dirty="0"/>
              <a:t>Óttar Freyr Gíslason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5BB3205-DF45-4890-AA97-396FD3410A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27" y="373225"/>
            <a:ext cx="1228266" cy="123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Framtíðin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1.	Hver er framtíðarsýnin?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4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Sveitarfélögin komi sér saman um sameiginlega HM mælikvarða.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8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Hagstofan hafi umsjón með mælikvarðavinnunni.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8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Unnið verði að því að bæta við mælikvörðum. Getur t.d. byggt á fyrrnefndum 250 mælikvörðum.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8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HM mælaborð í anda Mælaborðs um velferð barna.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8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Sveitarfélög geti bætt eigin mælikvörðum við „sitt mælaborð“ eftir því sem þörf og áhugi er á.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11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Dæmi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1.	ENGIN FÁTÆKT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1.2.1:	Hlutfall íbúa undir innlendum fátæktarmörkum, 				eftir kyni og aldri.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2.	EKKERT HUNGUR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2.2.2:	Algengi lélegs næringarástands meðal barna undir 				5 ára aldri, eftir tegund (</a:t>
            </a:r>
            <a:r>
              <a:rPr lang="is-IS" sz="2800" dirty="0" err="1">
                <a:solidFill>
                  <a:srgbClr val="222222"/>
                </a:solidFill>
                <a:latin typeface="var(--font-family)"/>
              </a:rPr>
              <a:t>vanþrif</a:t>
            </a: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 og ofþyngd).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54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Dæmi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3.	HEILSA OG VELLÍÐAN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3.6.1:	Dánartíðni af völdum umferðarslysa.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4.	MENNTUN FYRIR ALLA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4.2.2:	Þátttökuhlutfall í skipulögðu námi (ári áður en 				opinberum aldri til grunnskólanáms er náð) eftir 				kyni.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96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Dæmi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5.	JAFNRÉTTI KYNJANNA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5.5.1:	Kynjahlutfall í sveitarstjórnum.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6.	HREINT VATN OG HREINLÆTISAÐSTAÐA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6.3.1:	Hlutfall </a:t>
            </a:r>
            <a:r>
              <a:rPr lang="is-IS" sz="2800" dirty="0" err="1">
                <a:solidFill>
                  <a:srgbClr val="222222"/>
                </a:solidFill>
                <a:latin typeface="var(--font-family)"/>
              </a:rPr>
              <a:t>skólps</a:t>
            </a: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 sem fær örugga meðhöndlun.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01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Dæmi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7.	SJÁLFBÆR ORKA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7.2.1:	Hlutur endurnýjanlegrar orku í heildarorkunotkun.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8.	GÓÐ ATVINNA OG HAGVÖXTUR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8.5.2:	Atvinnuleysishlutfall eftir kyni, aldri og fötluðum 				einstaklingum.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Dæmi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9.	NÝSKÖPUN OG UPPBYGGING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9.1.1:	Hlutfall íbúa í dreifbýli sem býr í innan við 2 km 				fjarlægð frá heilsársvegi.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10.	 AUKINN JÖFNUÐUR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10.2.1:	Hlutfall fólks með undir helming af meðaltekjum, 				eftir kyni, aldri og fötluðum einstaklingum.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3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Dæmi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11. SJÁLFBÆRAR BORGIR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11.2.1:	Hlutfall íbúa með auðvelt aðgengi að 						almenningssamgöngum, eftir kyni, aldri og 					fötluðum einstaklingum.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12.	 ÁBYRG NEYSLA OG FRAMLEIÐSLA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12.5.1:	Innlent endurvinnsluhlutfall (fjöldi tonna sem 				er endurnýttur).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6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Dæmi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13. AÐGERÐIR Í LOFTSLAGSMÁLUM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13.1.1:	Fjöldi dauðsfalla, týndra einstaklinga og fólks sem 				orðið hefur fyrir beinum áhrifum af völdum 					hamfara (á hverja 100.000 íbúa).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14.	 LÍF Í VATNI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14.5.1:	Umfang friðaðra svæða sem hlutfall af hafsvæðum.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5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Dæmi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15. LÍF Á LANDI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15.1.1:	Skógi vaxin svæði sem hlutfall af heildarlandsvæði.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16.	 FRIÐUR OG FÁTÆKT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16.1.3:	Hlutfall íbúa sem orðið hefur fyrir líkamlegu, 				andlegu eða kynferðislegu ofbeldi á síðastliðnum 				12 mánuðum.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58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Dæmi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17. SAMVINNA UM MARKMIÐIN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1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17.?.?	Kannski mælikvarði fyrir landshlutasamtökin eða 				Samband íslenskra sveitarfélaga?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endParaRPr lang="is-IS" sz="2800" dirty="0">
              <a:solidFill>
                <a:srgbClr val="222222"/>
              </a:solidFill>
              <a:latin typeface="var(--font-family)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				TAKK FYRIR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8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Ferlið</a:t>
            </a:r>
            <a:r>
              <a:rPr lang="fr-FR" dirty="0"/>
              <a:t> </a:t>
            </a:r>
            <a:r>
              <a:rPr lang="fr-FR" dirty="0" err="1"/>
              <a:t>hingað</a:t>
            </a:r>
            <a:r>
              <a:rPr lang="fr-FR" dirty="0"/>
              <a:t> </a:t>
            </a:r>
            <a:r>
              <a:rPr lang="fr-FR" dirty="0" err="1"/>
              <a:t>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is-IS" sz="1000" dirty="0">
              <a:solidFill>
                <a:srgbClr val="222222"/>
              </a:solidFill>
              <a:latin typeface="var(--font-family)"/>
            </a:endParaRPr>
          </a:p>
          <a:p>
            <a:pPr marL="514350" lvl="0" indent="-514350">
              <a:buAutoNum type="arabicPeriod"/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HM vinnuhópur hjá Sambandi íslenskra sveitarfélaga</a:t>
            </a:r>
          </a:p>
          <a:p>
            <a:pPr marL="0" lvl="0" indent="0">
              <a:buNone/>
            </a:pPr>
            <a:endParaRPr lang="is-IS" sz="800" dirty="0">
              <a:solidFill>
                <a:srgbClr val="222222"/>
              </a:solidFill>
              <a:latin typeface="var(--font-family)"/>
            </a:endParaRPr>
          </a:p>
          <a:p>
            <a:pPr marL="283464" lvl="1" indent="0">
              <a:buNone/>
            </a:pPr>
            <a:endParaRPr lang="is-IS" sz="12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is-IS" sz="2400" dirty="0">
                <a:solidFill>
                  <a:srgbClr val="222222"/>
                </a:solidFill>
                <a:latin typeface="var(--font-family)"/>
              </a:rPr>
              <a:t>Ákveðið að horfa til allra heimsmarkmiðanna 17</a:t>
            </a:r>
          </a:p>
          <a:p>
            <a:pPr marL="283464" lvl="1" indent="0">
              <a:buNone/>
            </a:pPr>
            <a:endParaRPr lang="is-IS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is-IS" sz="2400" dirty="0">
                <a:solidFill>
                  <a:srgbClr val="222222"/>
                </a:solidFill>
                <a:latin typeface="var(--font-family)"/>
              </a:rPr>
              <a:t>Öll undirmarkmiðin 169 skoðuð:</a:t>
            </a:r>
          </a:p>
          <a:p>
            <a:pPr marL="283464" lvl="1" indent="0">
              <a:buNone/>
            </a:pPr>
            <a:endParaRPr lang="is-IS" dirty="0">
              <a:solidFill>
                <a:srgbClr val="222222"/>
              </a:solidFill>
              <a:latin typeface="var(--font-family)"/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is-IS" sz="2200" dirty="0">
                <a:solidFill>
                  <a:srgbClr val="222222"/>
                </a:solidFill>
                <a:latin typeface="var(--font-family)"/>
              </a:rPr>
              <a:t>Hvaða undirmarkmið falla að starfsemi/verkefnum sveitarfélaga og/eða hvaða undirmarkmið geta sveitarfélög haft áhrif á?</a:t>
            </a:r>
          </a:p>
          <a:p>
            <a:pPr marL="521208" lvl="2" indent="0">
              <a:buNone/>
            </a:pPr>
            <a:endParaRPr lang="is-IS" dirty="0">
              <a:solidFill>
                <a:srgbClr val="222222"/>
              </a:solidFill>
              <a:latin typeface="var(--font-family)"/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is-IS" sz="2200" dirty="0">
                <a:solidFill>
                  <a:srgbClr val="222222"/>
                </a:solidFill>
                <a:latin typeface="var(--font-family)"/>
              </a:rPr>
              <a:t>Mikið af undirmarkmiðunum eiga illa við um aðstæður hér á landi og/eða sveitarfélög.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4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Ferlið</a:t>
            </a:r>
            <a:r>
              <a:rPr lang="fr-FR" dirty="0"/>
              <a:t> </a:t>
            </a:r>
            <a:r>
              <a:rPr lang="fr-FR" dirty="0" err="1"/>
              <a:t>hingað</a:t>
            </a:r>
            <a:r>
              <a:rPr lang="fr-FR" dirty="0"/>
              <a:t> </a:t>
            </a:r>
            <a:r>
              <a:rPr lang="fr-FR" dirty="0" err="1"/>
              <a:t>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246888" indent="0">
              <a:buNone/>
            </a:pPr>
            <a:endParaRPr lang="is-I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400" dirty="0">
                <a:solidFill>
                  <a:srgbClr val="222222"/>
                </a:solidFill>
                <a:latin typeface="var(--font-family)"/>
              </a:rPr>
              <a:t>Einnig horft til þess sem nágrannaríki okkar eru að gera, t.d. Belgía, Svíþjóð og Þýskaland.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2000" dirty="0">
              <a:solidFill>
                <a:srgbClr val="222222"/>
              </a:solidFill>
              <a:latin typeface="var(--font-family)"/>
            </a:endParaRPr>
          </a:p>
          <a:p>
            <a:pPr marL="283464" lvl="1" indent="0">
              <a:buNone/>
              <a:tabLst>
                <a:tab pos="457200" algn="l"/>
              </a:tabLst>
            </a:pPr>
            <a:r>
              <a:rPr lang="is-IS" sz="2400" b="1" dirty="0">
                <a:solidFill>
                  <a:srgbClr val="222222"/>
                </a:solidFill>
                <a:latin typeface="var(--font-family)"/>
              </a:rPr>
              <a:t>Niðurstaða</a:t>
            </a:r>
            <a:r>
              <a:rPr lang="is-IS" sz="2400" dirty="0">
                <a:solidFill>
                  <a:srgbClr val="222222"/>
                </a:solidFill>
                <a:latin typeface="var(--font-family)"/>
              </a:rPr>
              <a:t>:		Nota ekki undirmarkmiðin beint, heldur hafa þau til 				hliðsjónar og vísa í þau við val á mælikvörðum.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2400" dirty="0">
              <a:solidFill>
                <a:srgbClr val="222222"/>
              </a:solidFill>
              <a:latin typeface="var(--font-family)"/>
            </a:endParaRPr>
          </a:p>
          <a:p>
            <a:pPr marL="283464" lvl="1" indent="0">
              <a:buNone/>
              <a:tabLst>
                <a:tab pos="457200" algn="l"/>
              </a:tabLst>
            </a:pPr>
            <a:r>
              <a:rPr lang="is-IS" sz="2400" dirty="0">
                <a:solidFill>
                  <a:srgbClr val="222222"/>
                </a:solidFill>
                <a:latin typeface="var(--font-family)"/>
              </a:rPr>
              <a:t>Í framhaldi af því:	Hvaða undirmarkmið og mælikvarðar falla að 					starfsemi/verkefnum sveitarfélaga?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2000" dirty="0">
              <a:solidFill>
                <a:srgbClr val="222222"/>
              </a:solidFill>
              <a:latin typeface="var(--font-family)"/>
            </a:endParaRPr>
          </a:p>
          <a:p>
            <a:pPr marL="283464" lvl="1" indent="0">
              <a:buNone/>
              <a:tabLst>
                <a:tab pos="457200" algn="l"/>
              </a:tabLst>
            </a:pPr>
            <a:r>
              <a:rPr lang="is-IS" sz="2400" b="1" dirty="0">
                <a:solidFill>
                  <a:srgbClr val="222222"/>
                </a:solidFill>
                <a:latin typeface="var(--font-family)"/>
              </a:rPr>
              <a:t>Niðurstaða</a:t>
            </a:r>
            <a:r>
              <a:rPr lang="is-IS" sz="2400" dirty="0">
                <a:solidFill>
                  <a:srgbClr val="222222"/>
                </a:solidFill>
                <a:latin typeface="var(--font-family)"/>
              </a:rPr>
              <a:t>:		50 undirmarkmið  og  150 mælikvarðar</a:t>
            </a:r>
            <a:endParaRPr lang="is-I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14350" lvl="0" indent="-514350">
              <a:buAutoNum type="arabicPeriod"/>
            </a:pPr>
            <a:endParaRPr lang="is-IS" sz="2400" dirty="0">
              <a:solidFill>
                <a:srgbClr val="222222"/>
              </a:solidFill>
              <a:latin typeface="var(--font-famil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3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Ferlið</a:t>
            </a:r>
            <a:r>
              <a:rPr lang="fr-FR" dirty="0"/>
              <a:t> </a:t>
            </a:r>
            <a:r>
              <a:rPr lang="fr-FR" dirty="0" err="1"/>
              <a:t>hingað</a:t>
            </a:r>
            <a:r>
              <a:rPr lang="fr-FR" dirty="0"/>
              <a:t> </a:t>
            </a:r>
            <a:r>
              <a:rPr lang="fr-FR" dirty="0" err="1"/>
              <a:t>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283464" lvl="1" indent="0">
              <a:buNone/>
              <a:tabLst>
                <a:tab pos="457200" algn="l"/>
              </a:tabLst>
            </a:pPr>
            <a:endParaRPr lang="is-IS" sz="10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400" dirty="0">
                <a:solidFill>
                  <a:srgbClr val="222222"/>
                </a:solidFill>
                <a:latin typeface="var(--font-family)"/>
              </a:rPr>
              <a:t>Eru til talnagögn fyrir þessa mælikvarða?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24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is-I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ælikvarðarnir 150 bornir saman við HM mælikvarða Hagstofu Íslands: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200" dirty="0">
                <a:latin typeface="Calibri" panose="020F0502020204030204" pitchFamily="34" charset="0"/>
                <a:ea typeface="Calibri" panose="020F0502020204030204" pitchFamily="34" charset="0"/>
              </a:rPr>
              <a:t>50 mælikvarðar samskonar og HM mælikvarðar Hagstofunnar.</a:t>
            </a:r>
          </a:p>
          <a:p>
            <a:pPr marL="521208" lvl="2" indent="0">
              <a:buNone/>
              <a:tabLst>
                <a:tab pos="457200" algn="l"/>
              </a:tabLst>
            </a:pPr>
            <a:endParaRPr lang="is-IS" sz="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200" dirty="0">
                <a:latin typeface="Calibri" panose="020F0502020204030204" pitchFamily="34" charset="0"/>
                <a:ea typeface="Calibri" panose="020F0502020204030204" pitchFamily="34" charset="0"/>
              </a:rPr>
              <a:t>50 mælikvarðar samskonar og mælikvarðar sem er að finna í öðru talnaefni Hagstofunnar.</a:t>
            </a:r>
          </a:p>
          <a:p>
            <a:pPr marL="521208" lvl="2" indent="0">
              <a:buNone/>
              <a:tabLst>
                <a:tab pos="457200" algn="l"/>
              </a:tabLst>
            </a:pPr>
            <a:endParaRPr lang="is-IS" sz="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200" dirty="0">
                <a:latin typeface="Calibri" panose="020F0502020204030204" pitchFamily="34" charset="0"/>
                <a:ea typeface="Calibri" panose="020F0502020204030204" pitchFamily="34" charset="0"/>
              </a:rPr>
              <a:t>50 mælikvarðar þar sem engin talnagögn fundust.</a:t>
            </a:r>
          </a:p>
          <a:p>
            <a:pPr marL="521208" lvl="2" indent="0">
              <a:buNone/>
              <a:tabLst>
                <a:tab pos="457200" algn="l"/>
              </a:tabLst>
            </a:pPr>
            <a:endParaRPr lang="is-IS" sz="2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21208" lvl="2" indent="0">
              <a:buNone/>
              <a:tabLst>
                <a:tab pos="457200" algn="l"/>
              </a:tabLst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</a:rPr>
              <a:t>En er hægt er að skipta mælikvörðum Hagstofunnar niður á sveitarfélög eða landssvæði?</a:t>
            </a:r>
            <a:endParaRPr lang="is-I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is-IS" sz="2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3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Ferlið</a:t>
            </a:r>
            <a:r>
              <a:rPr lang="fr-FR" dirty="0"/>
              <a:t> </a:t>
            </a:r>
            <a:r>
              <a:rPr lang="fr-FR" dirty="0" err="1"/>
              <a:t>hingað</a:t>
            </a:r>
            <a:r>
              <a:rPr lang="fr-FR" dirty="0"/>
              <a:t> </a:t>
            </a:r>
            <a:r>
              <a:rPr lang="fr-FR" dirty="0" err="1"/>
              <a:t>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2.	HM vinnuhópur sem tengist HM tengiliðafundunum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4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 </a:t>
            </a:r>
            <a:r>
              <a:rPr lang="is-IS" sz="2400" dirty="0">
                <a:solidFill>
                  <a:srgbClr val="222222"/>
                </a:solidFill>
                <a:latin typeface="var(--font-family)"/>
              </a:rPr>
              <a:t>Fór yfir þessa vinnu og mælikvarðana 150.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400" dirty="0">
                <a:solidFill>
                  <a:srgbClr val="222222"/>
                </a:solidFill>
                <a:latin typeface="var(--font-family)"/>
              </a:rPr>
              <a:t>Vel tekið í þessar tillögur, en lagt til að: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800" dirty="0">
              <a:solidFill>
                <a:srgbClr val="222222"/>
              </a:solidFill>
              <a:latin typeface="var(--font-family)"/>
            </a:endParaRPr>
          </a:p>
          <a:p>
            <a:pPr lvl="2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200" dirty="0">
                <a:solidFill>
                  <a:srgbClr val="222222"/>
                </a:solidFill>
                <a:latin typeface="var(--font-family)"/>
              </a:rPr>
              <a:t>Samráð sé haft við sveitarfélög þegar ákveða á hvaða mælikvarðasett henti best.</a:t>
            </a:r>
          </a:p>
          <a:p>
            <a:pPr marL="521208" lvl="2" indent="0">
              <a:buNone/>
              <a:tabLst>
                <a:tab pos="457200" algn="l"/>
              </a:tabLst>
            </a:pPr>
            <a:endParaRPr lang="is-IS" sz="1000" dirty="0">
              <a:solidFill>
                <a:srgbClr val="222222"/>
              </a:solidFill>
              <a:latin typeface="var(--font-family)"/>
            </a:endParaRPr>
          </a:p>
          <a:p>
            <a:pPr lvl="2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200" dirty="0">
                <a:solidFill>
                  <a:srgbClr val="222222"/>
                </a:solidFill>
                <a:latin typeface="var(--font-family)"/>
              </a:rPr>
              <a:t> Taka tillit til mismunandi þarfa sveitarfélaga, stærð þeirra og annarra sérkenna.</a:t>
            </a:r>
          </a:p>
          <a:p>
            <a:pPr marL="521208" lvl="2" indent="0">
              <a:buNone/>
              <a:tabLst>
                <a:tab pos="457200" algn="l"/>
              </a:tabLst>
            </a:pPr>
            <a:endParaRPr lang="is-IS" sz="1000" dirty="0">
              <a:solidFill>
                <a:srgbClr val="222222"/>
              </a:solidFill>
              <a:latin typeface="var(--font-family)"/>
            </a:endParaRPr>
          </a:p>
          <a:p>
            <a:pPr lvl="2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200" dirty="0">
                <a:solidFill>
                  <a:srgbClr val="222222"/>
                </a:solidFill>
                <a:latin typeface="var(--font-family)"/>
              </a:rPr>
              <a:t>Hugsanlega sé nóg að skipta sumum mælikvörðum einungis niður á landssvæði.</a:t>
            </a:r>
            <a:endParaRPr lang="is-IS" sz="2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8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Ferlið</a:t>
            </a:r>
            <a:r>
              <a:rPr lang="fr-FR" dirty="0"/>
              <a:t> </a:t>
            </a:r>
            <a:r>
              <a:rPr lang="fr-FR" dirty="0" err="1"/>
              <a:t>hingað</a:t>
            </a:r>
            <a:r>
              <a:rPr lang="fr-FR" dirty="0"/>
              <a:t> </a:t>
            </a:r>
            <a:r>
              <a:rPr lang="fr-FR" dirty="0" err="1"/>
              <a:t>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3.	HM samstarfsvettvangur ríkis og sveitarfélaga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4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HM mælikvarðar fyrir sveitarfélög sett í forgang.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20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Sérstakur mælikvarðahópur settur á fót: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800" dirty="0">
              <a:solidFill>
                <a:srgbClr val="222222"/>
              </a:solidFill>
              <a:latin typeface="var(--font-family)"/>
            </a:endParaRPr>
          </a:p>
          <a:p>
            <a:pPr marL="978408" lvl="4" indent="0">
              <a:buNone/>
              <a:tabLst>
                <a:tab pos="457200" algn="l"/>
              </a:tabLst>
            </a:pPr>
            <a:endParaRPr lang="is-IS" sz="1050" dirty="0">
              <a:solidFill>
                <a:srgbClr val="222222"/>
              </a:solidFill>
              <a:latin typeface="var(--font-family)"/>
            </a:endParaRPr>
          </a:p>
          <a:p>
            <a:pPr lvl="4">
              <a:tabLst>
                <a:tab pos="457200" algn="l"/>
              </a:tabLst>
            </a:pPr>
            <a:r>
              <a:rPr lang="is-IS" sz="2600" dirty="0">
                <a:solidFill>
                  <a:srgbClr val="222222"/>
                </a:solidFill>
                <a:latin typeface="var(--font-family)"/>
              </a:rPr>
              <a:t>Forsætisráðuneytið</a:t>
            </a:r>
          </a:p>
          <a:p>
            <a:pPr lvl="4">
              <a:tabLst>
                <a:tab pos="457200" algn="l"/>
              </a:tabLst>
            </a:pPr>
            <a:r>
              <a:rPr lang="is-IS" sz="2600" dirty="0">
                <a:solidFill>
                  <a:srgbClr val="00B050"/>
                </a:solidFill>
                <a:latin typeface="var(--font-family)"/>
              </a:rPr>
              <a:t>Hagstofa Íslands</a:t>
            </a:r>
          </a:p>
          <a:p>
            <a:pPr lvl="4">
              <a:tabLst>
                <a:tab pos="457200" algn="l"/>
              </a:tabLst>
            </a:pPr>
            <a:r>
              <a:rPr lang="is-IS" sz="2600" dirty="0">
                <a:solidFill>
                  <a:srgbClr val="00B050"/>
                </a:solidFill>
                <a:latin typeface="var(--font-family)"/>
              </a:rPr>
              <a:t>Kópavogur</a:t>
            </a:r>
          </a:p>
          <a:p>
            <a:pPr lvl="4">
              <a:tabLst>
                <a:tab pos="457200" algn="l"/>
              </a:tabLst>
            </a:pPr>
            <a:r>
              <a:rPr lang="is-IS" sz="2600" dirty="0">
                <a:solidFill>
                  <a:srgbClr val="222222"/>
                </a:solidFill>
                <a:latin typeface="var(--font-family)"/>
              </a:rPr>
              <a:t>Samband íslenskra sveitarfélaga</a:t>
            </a:r>
            <a:endParaRPr lang="is-IS" sz="2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11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Ferlið</a:t>
            </a:r>
            <a:r>
              <a:rPr lang="fr-FR" dirty="0"/>
              <a:t> </a:t>
            </a:r>
            <a:r>
              <a:rPr lang="fr-FR" dirty="0" err="1"/>
              <a:t>hingað</a:t>
            </a:r>
            <a:r>
              <a:rPr lang="fr-FR" dirty="0"/>
              <a:t> </a:t>
            </a:r>
            <a:r>
              <a:rPr lang="fr-FR" dirty="0" err="1"/>
              <a:t>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283464" lvl="1" indent="0">
              <a:buNone/>
              <a:tabLst>
                <a:tab pos="457200" algn="l"/>
              </a:tabLst>
            </a:pPr>
            <a:endParaRPr lang="is-IS" sz="8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Vinna mælikvarðahópsins byggð á þeim 150 mælikvörðum sem sambandið var búið að taka saman.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Auk þess voru önnur gagnasöfn skoðuð, til dæmis: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1200" dirty="0">
              <a:solidFill>
                <a:srgbClr val="222222"/>
              </a:solidFill>
              <a:latin typeface="var(--font-family)"/>
            </a:endParaRPr>
          </a:p>
          <a:p>
            <a:pPr lvl="4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600" dirty="0">
                <a:solidFill>
                  <a:srgbClr val="222222"/>
                </a:solidFill>
                <a:latin typeface="var(--font-family)"/>
              </a:rPr>
              <a:t>Framfaravog sveitarfélaga.</a:t>
            </a:r>
          </a:p>
          <a:p>
            <a:pPr lvl="4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600" dirty="0">
                <a:solidFill>
                  <a:srgbClr val="222222"/>
                </a:solidFill>
                <a:latin typeface="var(--font-family)"/>
              </a:rPr>
              <a:t>Mælaborð um velferð barna.</a:t>
            </a:r>
          </a:p>
          <a:p>
            <a:pPr lvl="4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600" dirty="0">
                <a:solidFill>
                  <a:srgbClr val="222222"/>
                </a:solidFill>
                <a:latin typeface="var(--font-family)"/>
              </a:rPr>
              <a:t>ISO staðlar.</a:t>
            </a:r>
          </a:p>
          <a:p>
            <a:pPr lvl="4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600" dirty="0">
                <a:solidFill>
                  <a:srgbClr val="222222"/>
                </a:solidFill>
                <a:latin typeface="var(--font-family)"/>
              </a:rPr>
              <a:t>OECD mælikvarðar … o.s.frv.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dirty="0">
              <a:solidFill>
                <a:srgbClr val="222222"/>
              </a:solidFill>
              <a:latin typeface="var(--font-family)"/>
            </a:endParaRPr>
          </a:p>
          <a:p>
            <a:pPr marL="283464" lvl="1" indent="0">
              <a:buNone/>
              <a:tabLst>
                <a:tab pos="457200" algn="l"/>
              </a:tabLst>
            </a:pPr>
            <a:r>
              <a:rPr lang="is-IS" sz="2800" b="1" dirty="0">
                <a:solidFill>
                  <a:srgbClr val="222222"/>
                </a:solidFill>
                <a:latin typeface="var(--font-family)"/>
              </a:rPr>
              <a:t>Niðurstaða</a:t>
            </a: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: 250 mælikvarðar</a:t>
            </a:r>
          </a:p>
          <a:p>
            <a:pPr lvl="2"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is-IS" sz="2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10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Ferlið</a:t>
            </a:r>
            <a:r>
              <a:rPr lang="fr-FR" dirty="0"/>
              <a:t> </a:t>
            </a:r>
            <a:r>
              <a:rPr lang="fr-FR" dirty="0" err="1"/>
              <a:t>hingað</a:t>
            </a:r>
            <a:r>
              <a:rPr lang="fr-FR" dirty="0"/>
              <a:t> </a:t>
            </a:r>
            <a:r>
              <a:rPr lang="fr-FR" dirty="0" err="1"/>
              <a:t>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4.	Hver er staðan í dag?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0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Þessir 250 mælikvarðar voru greindir nánar út frá nokkrum lykilþáttum: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1400" dirty="0">
              <a:solidFill>
                <a:srgbClr val="222222"/>
              </a:solidFill>
              <a:latin typeface="var(--font-family)"/>
            </a:endParaRPr>
          </a:p>
          <a:p>
            <a:pPr lvl="3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600" dirty="0">
                <a:solidFill>
                  <a:srgbClr val="222222"/>
                </a:solidFill>
                <a:latin typeface="var(--font-family)"/>
              </a:rPr>
              <a:t>Fellur þetta undir starfsemi</a:t>
            </a:r>
            <a:r>
              <a:rPr lang="is-IS" sz="2600">
                <a:solidFill>
                  <a:srgbClr val="222222"/>
                </a:solidFill>
                <a:latin typeface="var(--font-family)"/>
              </a:rPr>
              <a:t>/verkefnum </a:t>
            </a:r>
            <a:r>
              <a:rPr lang="is-IS" sz="2600" dirty="0">
                <a:solidFill>
                  <a:srgbClr val="222222"/>
                </a:solidFill>
                <a:latin typeface="var(--font-family)"/>
              </a:rPr>
              <a:t>sveitarfélaga?</a:t>
            </a:r>
          </a:p>
          <a:p>
            <a:pPr lvl="3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600" dirty="0">
                <a:solidFill>
                  <a:srgbClr val="222222"/>
                </a:solidFill>
                <a:latin typeface="var(--font-family)"/>
              </a:rPr>
              <a:t>Hafa sveitarfélög áhrif á mælikvarðana?</a:t>
            </a:r>
          </a:p>
          <a:p>
            <a:pPr lvl="3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600" dirty="0">
                <a:solidFill>
                  <a:srgbClr val="222222"/>
                </a:solidFill>
                <a:latin typeface="var(--font-family)"/>
              </a:rPr>
              <a:t>Eru til gögn hjá Hagstofunni?</a:t>
            </a:r>
          </a:p>
          <a:p>
            <a:pPr lvl="3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s-IS" sz="2600" dirty="0">
                <a:solidFill>
                  <a:srgbClr val="222222"/>
                </a:solidFill>
                <a:latin typeface="var(--font-family)"/>
              </a:rPr>
              <a:t>Er hægt að skipta gögnunum niður á sveitarfélög og/eða landssvæði?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1000" dirty="0">
              <a:solidFill>
                <a:srgbClr val="222222"/>
              </a:solidFill>
              <a:latin typeface="var(--font-family)"/>
            </a:endParaRPr>
          </a:p>
          <a:p>
            <a:pPr marL="283464" lvl="1" indent="0">
              <a:buNone/>
              <a:tabLst>
                <a:tab pos="457200" algn="l"/>
              </a:tabLst>
            </a:pPr>
            <a:r>
              <a:rPr lang="is-IS" sz="2800" b="1" dirty="0">
                <a:solidFill>
                  <a:srgbClr val="222222"/>
                </a:solidFill>
                <a:latin typeface="var(--font-family)"/>
              </a:rPr>
              <a:t>Niðurstaða</a:t>
            </a: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:	52 mælikvarðar í frekari greiningu hjá 						Hagstofunni.</a:t>
            </a:r>
            <a:endParaRPr lang="is-IS" sz="2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5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841548"/>
          </a:xfrm>
        </p:spPr>
        <p:txBody>
          <a:bodyPr>
            <a:normAutofit/>
          </a:bodyPr>
          <a:lstStyle/>
          <a:p>
            <a:r>
              <a:rPr lang="fr-FR" dirty="0"/>
              <a:t>HM </a:t>
            </a:r>
            <a:r>
              <a:rPr lang="fr-FR" dirty="0" err="1"/>
              <a:t>mælikvarðar</a:t>
            </a:r>
            <a:r>
              <a:rPr lang="fr-FR" dirty="0"/>
              <a:t> </a:t>
            </a:r>
            <a:r>
              <a:rPr lang="fr-FR" dirty="0" err="1"/>
              <a:t>fyrir</a:t>
            </a:r>
            <a:r>
              <a:rPr lang="fr-FR" dirty="0"/>
              <a:t> </a:t>
            </a:r>
            <a:r>
              <a:rPr lang="fr-FR" dirty="0" err="1"/>
              <a:t>sveitarfélög</a:t>
            </a:r>
            <a:r>
              <a:rPr lang="fr-FR" dirty="0"/>
              <a:t> – </a:t>
            </a:r>
            <a:r>
              <a:rPr lang="fr-FR" dirty="0" err="1"/>
              <a:t>Næstu</a:t>
            </a:r>
            <a:r>
              <a:rPr lang="fr-FR" dirty="0"/>
              <a:t> </a:t>
            </a:r>
            <a:r>
              <a:rPr lang="fr-FR" dirty="0" err="1"/>
              <a:t>skref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409350"/>
            <a:ext cx="9371948" cy="473978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1.	Meðal þess sem Hagstofan er að skoða:</a:t>
            </a:r>
          </a:p>
          <a:p>
            <a:pPr marL="0" indent="0">
              <a:buNone/>
              <a:tabLst>
                <a:tab pos="457200" algn="l"/>
              </a:tabLst>
            </a:pPr>
            <a:endParaRPr lang="is-IS" sz="14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Hversu mörgum af þessum 52 mælikvörðum er hægt að skipta niður á sveitarfélög og/eða landssvæði?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8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Hvað kemur það til með að kosta að skipta þessum mælikvörðum niður á sveitarfélög og/eða landssvæði?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800" dirty="0">
              <a:solidFill>
                <a:srgbClr val="222222"/>
              </a:solidFill>
              <a:latin typeface="var(--font-family)"/>
            </a:endParaRP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Hagstofan hafi umsjón með mælikvarðavinnunni? 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dirty="0">
              <a:solidFill>
                <a:srgbClr val="222222"/>
              </a:solidFill>
              <a:latin typeface="var(--font-family)"/>
            </a:endParaRPr>
          </a:p>
          <a:p>
            <a:pPr marL="0" lvl="1" indent="0">
              <a:spcBef>
                <a:spcPts val="1100"/>
              </a:spcBef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2.	Samráð við sveitarfélögin: Er gagn í HM mælikvörðum?</a:t>
            </a:r>
          </a:p>
          <a:p>
            <a:pPr marL="283464" lvl="1" indent="0">
              <a:buNone/>
              <a:tabLst>
                <a:tab pos="457200" algn="l"/>
              </a:tabLst>
            </a:pPr>
            <a:endParaRPr lang="is-IS" sz="800" dirty="0">
              <a:solidFill>
                <a:srgbClr val="222222"/>
              </a:solidFill>
              <a:latin typeface="var(--font-family)"/>
            </a:endParaRPr>
          </a:p>
          <a:p>
            <a:pPr marL="283464" lvl="1" indent="0">
              <a:buNone/>
              <a:tabLst>
                <a:tab pos="457200" algn="l"/>
              </a:tabLst>
            </a:pPr>
            <a:r>
              <a:rPr lang="is-IS" sz="2800" dirty="0">
                <a:solidFill>
                  <a:srgbClr val="222222"/>
                </a:solidFill>
                <a:latin typeface="var(--font-family)"/>
              </a:rPr>
              <a:t>					       Hvaða mælikvarða, hversu marga?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95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" id="{7F0F9761-0100-4C17-BF9E-67CF75AE15C5}" vid="{05EAB452-BDA9-4EAA-8EB2-AFE424CE899D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Samb2020</Template>
  <TotalTime>2547</TotalTime>
  <Words>1151</Words>
  <Application>Microsoft Office PowerPoint</Application>
  <PresentationFormat>Widescreen</PresentationFormat>
  <Paragraphs>210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Corbel</vt:lpstr>
      <vt:lpstr>var(--font-family)</vt:lpstr>
      <vt:lpstr>Wingdings</vt:lpstr>
      <vt:lpstr>Ecology 16x9</vt:lpstr>
      <vt:lpstr>HM mælikvarðar   fyrir sveitarfélög</vt:lpstr>
      <vt:lpstr>HM mælikvarðar fyrir sveitarfélög – Ferlið hingað til</vt:lpstr>
      <vt:lpstr>HM mælikvarðar fyrir sveitarfélög – Ferlið hingað til</vt:lpstr>
      <vt:lpstr>HM mælikvarðar fyrir sveitarfélög – Ferlið hingað til</vt:lpstr>
      <vt:lpstr>HM mælikvarðar fyrir sveitarfélög – Ferlið hingað til</vt:lpstr>
      <vt:lpstr>HM mælikvarðar fyrir sveitarfélög – Ferlið hingað til</vt:lpstr>
      <vt:lpstr>HM mælikvarðar fyrir sveitarfélög – Ferlið hingað til</vt:lpstr>
      <vt:lpstr>HM mælikvarðar fyrir sveitarfélög – Ferlið hingað til</vt:lpstr>
      <vt:lpstr>HM mælikvarðar fyrir sveitarfélög – Næstu skref</vt:lpstr>
      <vt:lpstr>HM mælikvarðar fyrir sveitarfélög – Framtíðin</vt:lpstr>
      <vt:lpstr>HM mælikvarðar fyrir sveitarfélög – Dæmi</vt:lpstr>
      <vt:lpstr>HM mælikvarðar fyrir sveitarfélög – Dæmi</vt:lpstr>
      <vt:lpstr>HM mælikvarðar fyrir sveitarfélög – Dæmi</vt:lpstr>
      <vt:lpstr>HM mælikvarðar fyrir sveitarfélög – Dæmi</vt:lpstr>
      <vt:lpstr>HM mælikvarðar fyrir sveitarfélög – Dæmi</vt:lpstr>
      <vt:lpstr>HM mælikvarðar fyrir sveitarfélög – Dæmi</vt:lpstr>
      <vt:lpstr>HM mælikvarðar fyrir sveitarfélög – Dæmi</vt:lpstr>
      <vt:lpstr>HM mælikvarðar fyrir sveitarfélög – Dæmi</vt:lpstr>
      <vt:lpstr>HM mælikvarðar fyrir sveitarfélög – Dæmi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Ingibjörg Hinriksdóttir</dc:creator>
  <cp:lastModifiedBy>Óttar Freyr Gíslason</cp:lastModifiedBy>
  <cp:revision>231</cp:revision>
  <dcterms:created xsi:type="dcterms:W3CDTF">2021-01-26T12:54:28Z</dcterms:created>
  <dcterms:modified xsi:type="dcterms:W3CDTF">2021-04-16T08:36:45Z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