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8" r:id="rId2"/>
    <p:sldId id="306" r:id="rId3"/>
    <p:sldId id="275" r:id="rId4"/>
    <p:sldId id="307" r:id="rId5"/>
    <p:sldId id="308" r:id="rId6"/>
    <p:sldId id="309" r:id="rId7"/>
    <p:sldId id="310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32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294" autoAdjust="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08F2E-5F06-4CE2-A139-452A1382A6F0}" type="datetimeFigureOut">
              <a:rPr lang="en-US"/>
              <a:t>4/15/2021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8588A-5C4E-401A-AECC-B6F63A9DE96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997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C5DC6-1594-414D-9341-ABA08739246C}" type="datetimeFigureOut">
              <a:rPr lang="en-US"/>
              <a:t>4/15/2021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42409-6A04-4DC6-AC3A-D3758287A8F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115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2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600200" y="0"/>
            <a:ext cx="5029200" cy="5943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777" y="3019706"/>
            <a:ext cx="4846320" cy="23876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777" y="5381894"/>
            <a:ext cx="4846320" cy="44805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8" name="Picture 7" descr="Puffy white clouds in deep blue sky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7400"/>
            <a:ext cx="1490472" cy="3886200"/>
          </a:xfrm>
          <a:prstGeom prst="rect">
            <a:avLst/>
          </a:prstGeom>
        </p:spPr>
      </p:pic>
      <p:pic>
        <p:nvPicPr>
          <p:cNvPr id="10" name="Picture 9" descr="Closeup of plant shoot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39128" y="2057400"/>
            <a:ext cx="2060767" cy="3886200"/>
          </a:xfrm>
          <a:prstGeom prst="rect">
            <a:avLst/>
          </a:prstGeom>
        </p:spPr>
      </p:pic>
      <p:pic>
        <p:nvPicPr>
          <p:cNvPr id="11" name="Picture 10" descr="Waves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7400"/>
            <a:ext cx="328269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73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5A74-0919-413E-865C-E0E8D1722ED7}" type="datetime1">
              <a:rPr lang="en-US" smtClean="0"/>
              <a:pPr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72070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90500"/>
            <a:ext cx="2057400" cy="59864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90500"/>
            <a:ext cx="7734300" cy="59864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E46A-5893-4F80-829A-F37AF8AAC03B}" type="datetime1">
              <a:rPr lang="en-US" smtClean="0"/>
              <a:pPr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102101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E96BC914-1776-48A7-895D-C42A582EEFC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30" y="5808904"/>
            <a:ext cx="732546" cy="73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1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00199" y="2059146"/>
            <a:ext cx="7199696" cy="388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777" y="2263913"/>
            <a:ext cx="6949440" cy="3143393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1777" y="5381893"/>
            <a:ext cx="6949440" cy="44952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 descr="Closeup of green plants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9146"/>
            <a:ext cx="1490472" cy="3886200"/>
          </a:xfrm>
          <a:prstGeom prst="rect">
            <a:avLst/>
          </a:prstGeom>
        </p:spPr>
      </p:pic>
      <p:pic>
        <p:nvPicPr>
          <p:cNvPr id="9" name="Picture 8" descr="Waves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9146"/>
            <a:ext cx="328269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9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9700" y="1556281"/>
            <a:ext cx="4610099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6281"/>
            <a:ext cx="4609775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6BA0-BF77-43AC-894A-20AD8220B887}" type="datetime1">
              <a:rPr lang="en-US" smtClean="0"/>
              <a:pPr/>
              <a:t>4/15/2021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A0F64C5D-78B0-4118-9CC1-BD6F302512F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30" y="5808904"/>
            <a:ext cx="732546" cy="73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6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9699" y="1554480"/>
            <a:ext cx="4608576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09699" y="2434147"/>
            <a:ext cx="4608576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54480"/>
            <a:ext cx="4610100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34147"/>
            <a:ext cx="4610100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1B4D-F060-418E-A958-B2BDC1A258F8}" type="datetime1">
              <a:rPr lang="en-US" smtClean="0"/>
              <a:pPr/>
              <a:t>4/15/2021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1F2CD52F-A916-4C69-AD3F-328E5402A5A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30" y="5808904"/>
            <a:ext cx="732546" cy="73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18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AC23-C97B-41FB-9B89-C7FE0FB631CA}" type="datetime1">
              <a:rPr lang="en-US" smtClean="0"/>
              <a:pPr/>
              <a:t>4/15/2021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8198B580-FE08-491C-B6DF-212190C577A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30" y="5808904"/>
            <a:ext cx="732546" cy="73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87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9673-AC7F-4F1F-84E4-F0E5EAAE106D}" type="datetime1">
              <a:rPr lang="en-US" smtClean="0"/>
              <a:pPr/>
              <a:t>4/15/2021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7CE3B072-AFBB-4EA5-91FA-E5E595F463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30" y="5808904"/>
            <a:ext cx="732546" cy="73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39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434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9699" y="915923"/>
            <a:ext cx="5216979" cy="506577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2434" y="3502152"/>
            <a:ext cx="4155622" cy="2479548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3310-D664-4933-9402-AB5DB0887727}" type="datetime1">
              <a:rPr lang="en-US" smtClean="0"/>
              <a:pPr/>
              <a:t>4/15/2021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526A5F34-2015-466A-ABAD-C0E86B8F33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30" y="5808904"/>
            <a:ext cx="732546" cy="73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54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435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915923"/>
            <a:ext cx="6626677" cy="5065776"/>
          </a:xfrm>
        </p:spPr>
        <p:txBody>
          <a:bodyPr tIns="1371600">
            <a:normAutofit/>
          </a:bodyPr>
          <a:lstStyle>
            <a:lvl1pPr marL="0" indent="0" algn="ctr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2435" y="3502152"/>
            <a:ext cx="4155622" cy="2479547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7A63-5E3D-469C-A0D1-119323F4F95E}" type="datetime1">
              <a:rPr lang="en-US" smtClean="0"/>
              <a:pPr/>
              <a:t>4/15/2021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3EFD43F8-FDEA-4857-86D2-1C143DC8EE9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30" y="5808904"/>
            <a:ext cx="732546" cy="73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2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609344" y="6629400"/>
            <a:ext cx="10582656" cy="228600"/>
          </a:xfrm>
          <a:prstGeom prst="rect">
            <a:avLst/>
          </a:prstGeom>
          <a:gradFill>
            <a:gsLst>
              <a:gs pos="0">
                <a:schemeClr val="accent1">
                  <a:lumMod val="35000"/>
                  <a:lumOff val="65000"/>
                </a:schemeClr>
              </a:gs>
              <a:gs pos="100000">
                <a:schemeClr val="accent1">
                  <a:lumMod val="35000"/>
                  <a:lumOff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0027" y="1566001"/>
            <a:ext cx="9371948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4104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CD8D479-8942-46E8-A226-A4E01F7A10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3403" y="6629400"/>
            <a:ext cx="100066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E56E745-E731-42F7-BC46-83DD513FC98F}" type="datetime1">
              <a:rPr lang="en-US" smtClean="0"/>
              <a:pPr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0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10312" indent="-210312" algn="l" defTabSz="91440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76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05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338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624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777" y="2591867"/>
            <a:ext cx="4846320" cy="1946577"/>
          </a:xfrm>
        </p:spPr>
        <p:txBody>
          <a:bodyPr>
            <a:normAutofit/>
          </a:bodyPr>
          <a:lstStyle/>
          <a:p>
            <a:r>
              <a:rPr lang="en-US" sz="4000" dirty="0"/>
              <a:t>HM </a:t>
            </a:r>
            <a:r>
              <a:rPr lang="en-US" sz="4000" dirty="0" err="1"/>
              <a:t>mælikvarðar</a:t>
            </a:r>
            <a:r>
              <a:rPr lang="en-US" sz="4000" dirty="0"/>
              <a:t>   </a:t>
            </a:r>
            <a:r>
              <a:rPr lang="en-US" sz="4000" dirty="0" err="1"/>
              <a:t>fyrir</a:t>
            </a:r>
            <a:r>
              <a:rPr lang="en-US" sz="4000" dirty="0"/>
              <a:t> </a:t>
            </a:r>
            <a:r>
              <a:rPr lang="en-US" sz="4000" dirty="0" err="1"/>
              <a:t>sveitarfélög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777" y="4895333"/>
            <a:ext cx="4846320" cy="633012"/>
          </a:xfrm>
        </p:spPr>
        <p:txBody>
          <a:bodyPr>
            <a:noAutofit/>
          </a:bodyPr>
          <a:lstStyle/>
          <a:p>
            <a:r>
              <a:rPr lang="en-US" sz="1400" dirty="0" err="1"/>
              <a:t>Tengiliðafundur</a:t>
            </a:r>
            <a:r>
              <a:rPr lang="en-US" sz="1400" dirty="0"/>
              <a:t> </a:t>
            </a:r>
            <a:r>
              <a:rPr lang="en-US" sz="1400" dirty="0" err="1"/>
              <a:t>fyrir</a:t>
            </a:r>
            <a:r>
              <a:rPr lang="en-US" sz="1400" dirty="0"/>
              <a:t> </a:t>
            </a:r>
            <a:r>
              <a:rPr lang="en-US" sz="1400" dirty="0" err="1"/>
              <a:t>loftslagsmál</a:t>
            </a:r>
            <a:r>
              <a:rPr lang="en-US" sz="1400" dirty="0"/>
              <a:t> </a:t>
            </a:r>
            <a:r>
              <a:rPr lang="en-US" sz="1400" dirty="0" err="1"/>
              <a:t>og</a:t>
            </a:r>
            <a:r>
              <a:rPr lang="en-US" sz="1400" dirty="0"/>
              <a:t> </a:t>
            </a:r>
            <a:r>
              <a:rPr lang="en-US" sz="1400" dirty="0" err="1"/>
              <a:t>heimsmarkmiðin</a:t>
            </a:r>
            <a:endParaRPr lang="en-US" sz="1400" dirty="0"/>
          </a:p>
          <a:p>
            <a:endParaRPr lang="en-US" sz="1100" dirty="0"/>
          </a:p>
          <a:p>
            <a:r>
              <a:rPr lang="en-US" sz="1100" dirty="0"/>
              <a:t>16. </a:t>
            </a:r>
            <a:r>
              <a:rPr lang="en-US" sz="1100" dirty="0" err="1"/>
              <a:t>apríl</a:t>
            </a:r>
            <a:r>
              <a:rPr lang="en-US" sz="1100" dirty="0"/>
              <a:t> 2021</a:t>
            </a:r>
          </a:p>
          <a:p>
            <a:endParaRPr lang="en-US" sz="1100" dirty="0"/>
          </a:p>
          <a:p>
            <a:r>
              <a:rPr lang="en-US" sz="1100" dirty="0"/>
              <a:t>Óttar Freyr Gíslason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95BB3205-DF45-4890-AA97-396FD3410AA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327" y="373225"/>
            <a:ext cx="1228266" cy="1234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54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841548"/>
          </a:xfrm>
        </p:spPr>
        <p:txBody>
          <a:bodyPr>
            <a:normAutofit/>
          </a:bodyPr>
          <a:lstStyle/>
          <a:p>
            <a:r>
              <a:rPr lang="fr-FR" dirty="0"/>
              <a:t>HM </a:t>
            </a:r>
            <a:r>
              <a:rPr lang="fr-FR" dirty="0" err="1"/>
              <a:t>mælikvarðar</a:t>
            </a:r>
            <a:r>
              <a:rPr lang="fr-FR" dirty="0"/>
              <a:t> </a:t>
            </a:r>
            <a:r>
              <a:rPr lang="fr-FR" dirty="0" err="1"/>
              <a:t>fyrir</a:t>
            </a:r>
            <a:r>
              <a:rPr lang="fr-FR" dirty="0"/>
              <a:t> </a:t>
            </a:r>
            <a:r>
              <a:rPr lang="fr-FR" dirty="0" err="1"/>
              <a:t>sveitarfélög</a:t>
            </a:r>
            <a:r>
              <a:rPr lang="fr-FR" dirty="0"/>
              <a:t> – </a:t>
            </a:r>
            <a:r>
              <a:rPr lang="fr-FR" dirty="0" err="1"/>
              <a:t>Framtíðin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0027" y="1409350"/>
            <a:ext cx="9371948" cy="4739780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457200" algn="l"/>
              </a:tabLst>
            </a:pP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1.	Hver er framtíðarsýnin?</a:t>
            </a:r>
          </a:p>
          <a:p>
            <a:pPr marL="0" indent="0">
              <a:buNone/>
              <a:tabLst>
                <a:tab pos="457200" algn="l"/>
              </a:tabLst>
            </a:pPr>
            <a:endParaRPr lang="is-IS" sz="1400" dirty="0">
              <a:solidFill>
                <a:srgbClr val="222222"/>
              </a:solidFill>
              <a:latin typeface="var(--font-family)"/>
            </a:endParaRPr>
          </a:p>
          <a:p>
            <a:pPr lvl="1"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Sveitarfélögin komi sér saman um sameiginlega HM mælikvarða.</a:t>
            </a:r>
          </a:p>
          <a:p>
            <a:pPr marL="283464" lvl="1" indent="0">
              <a:buNone/>
              <a:tabLst>
                <a:tab pos="457200" algn="l"/>
              </a:tabLst>
            </a:pPr>
            <a:endParaRPr lang="is-IS" sz="800" dirty="0">
              <a:solidFill>
                <a:srgbClr val="222222"/>
              </a:solidFill>
              <a:latin typeface="var(--font-family)"/>
            </a:endParaRPr>
          </a:p>
          <a:p>
            <a:pPr lvl="1"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Hagstofan hafi umsjón með mælikvarðavinnunni.</a:t>
            </a:r>
          </a:p>
          <a:p>
            <a:pPr marL="283464" lvl="1" indent="0">
              <a:buNone/>
              <a:tabLst>
                <a:tab pos="457200" algn="l"/>
              </a:tabLst>
            </a:pPr>
            <a:endParaRPr lang="is-IS" sz="800" dirty="0">
              <a:solidFill>
                <a:srgbClr val="222222"/>
              </a:solidFill>
              <a:latin typeface="var(--font-family)"/>
            </a:endParaRPr>
          </a:p>
          <a:p>
            <a:pPr lvl="1"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Unnið verði að því að bæta við mælikvörðum. Getur t.d. byggt á fyrrnefndum 250 mælikvörðum.</a:t>
            </a:r>
          </a:p>
          <a:p>
            <a:pPr marL="283464" lvl="1" indent="0">
              <a:buNone/>
              <a:tabLst>
                <a:tab pos="457200" algn="l"/>
              </a:tabLst>
            </a:pPr>
            <a:endParaRPr lang="is-IS" sz="800" dirty="0">
              <a:solidFill>
                <a:srgbClr val="222222"/>
              </a:solidFill>
              <a:latin typeface="var(--font-family)"/>
            </a:endParaRPr>
          </a:p>
          <a:p>
            <a:pPr lvl="1"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HM mælaborð í anda Mælaborðs um velferð barna.</a:t>
            </a:r>
          </a:p>
          <a:p>
            <a:pPr marL="283464" lvl="1" indent="0">
              <a:buNone/>
              <a:tabLst>
                <a:tab pos="457200" algn="l"/>
              </a:tabLst>
            </a:pPr>
            <a:endParaRPr lang="is-IS" sz="800" dirty="0">
              <a:solidFill>
                <a:srgbClr val="222222"/>
              </a:solidFill>
              <a:latin typeface="var(--font-family)"/>
            </a:endParaRPr>
          </a:p>
          <a:p>
            <a:pPr lvl="1"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Sveitarfélög geti bætt eigin mælikvörðum við „sitt mælaborð“ eftir því sem þörf og áhugi er á.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11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841548"/>
          </a:xfrm>
        </p:spPr>
        <p:txBody>
          <a:bodyPr>
            <a:normAutofit/>
          </a:bodyPr>
          <a:lstStyle/>
          <a:p>
            <a:r>
              <a:rPr lang="fr-FR" dirty="0"/>
              <a:t>HM </a:t>
            </a:r>
            <a:r>
              <a:rPr lang="fr-FR" dirty="0" err="1"/>
              <a:t>mælikvarðar</a:t>
            </a:r>
            <a:r>
              <a:rPr lang="fr-FR" dirty="0"/>
              <a:t> </a:t>
            </a:r>
            <a:r>
              <a:rPr lang="fr-FR" dirty="0" err="1"/>
              <a:t>fyrir</a:t>
            </a:r>
            <a:r>
              <a:rPr lang="fr-FR" dirty="0"/>
              <a:t> </a:t>
            </a:r>
            <a:r>
              <a:rPr lang="fr-FR" dirty="0" err="1"/>
              <a:t>sveitarfélög</a:t>
            </a:r>
            <a:r>
              <a:rPr lang="fr-FR" dirty="0"/>
              <a:t> – </a:t>
            </a:r>
            <a:r>
              <a:rPr lang="fr-FR" dirty="0" err="1"/>
              <a:t>Dæmi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0027" y="1409350"/>
            <a:ext cx="9371948" cy="4739780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457200" algn="l"/>
              </a:tabLst>
            </a:pPr>
            <a:endParaRPr lang="is-IS" sz="2800" dirty="0">
              <a:solidFill>
                <a:srgbClr val="222222"/>
              </a:solidFill>
              <a:latin typeface="var(--font-family)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1.	ENGIN FÁTÆKT</a:t>
            </a:r>
          </a:p>
          <a:p>
            <a:pPr marL="0" indent="0">
              <a:buNone/>
              <a:tabLst>
                <a:tab pos="457200" algn="l"/>
              </a:tabLst>
            </a:pPr>
            <a:endParaRPr lang="is-IS" sz="1100" dirty="0">
              <a:solidFill>
                <a:srgbClr val="222222"/>
              </a:solidFill>
              <a:latin typeface="var(--font-family)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	1.2.1:	Hlutfall íbúa undir innlendum fátæktarmörkum, 				eftir kyni og aldri.</a:t>
            </a:r>
          </a:p>
          <a:p>
            <a:pPr marL="0" indent="0">
              <a:buNone/>
              <a:tabLst>
                <a:tab pos="457200" algn="l"/>
              </a:tabLst>
            </a:pPr>
            <a:endParaRPr lang="is-IS" sz="2800" dirty="0">
              <a:solidFill>
                <a:srgbClr val="222222"/>
              </a:solidFill>
              <a:latin typeface="var(--font-family)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2.	EKKERT HUNGUR</a:t>
            </a:r>
          </a:p>
          <a:p>
            <a:pPr marL="0" indent="0">
              <a:buNone/>
              <a:tabLst>
                <a:tab pos="457200" algn="l"/>
              </a:tabLst>
            </a:pPr>
            <a:endParaRPr lang="is-IS" sz="1100" dirty="0">
              <a:solidFill>
                <a:srgbClr val="222222"/>
              </a:solidFill>
              <a:latin typeface="var(--font-family)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	2.2.2:	Algengi lélegs næringarástands meðal barna undir 				5 ára aldri, eftir tegund (</a:t>
            </a:r>
            <a:r>
              <a:rPr lang="is-IS" sz="2800" dirty="0" err="1">
                <a:solidFill>
                  <a:srgbClr val="222222"/>
                </a:solidFill>
                <a:latin typeface="var(--font-family)"/>
              </a:rPr>
              <a:t>vanþrif</a:t>
            </a: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 og ofþyngd).</a:t>
            </a:r>
          </a:p>
          <a:p>
            <a:pPr marL="0" indent="0">
              <a:buNone/>
              <a:tabLst>
                <a:tab pos="457200" algn="l"/>
              </a:tabLst>
            </a:pPr>
            <a:endParaRPr lang="is-IS" sz="2800" dirty="0">
              <a:solidFill>
                <a:srgbClr val="222222"/>
              </a:solidFill>
              <a:latin typeface="var(--font-family)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543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841548"/>
          </a:xfrm>
        </p:spPr>
        <p:txBody>
          <a:bodyPr>
            <a:normAutofit/>
          </a:bodyPr>
          <a:lstStyle/>
          <a:p>
            <a:r>
              <a:rPr lang="fr-FR" dirty="0"/>
              <a:t>HM </a:t>
            </a:r>
            <a:r>
              <a:rPr lang="fr-FR" dirty="0" err="1"/>
              <a:t>mælikvarðar</a:t>
            </a:r>
            <a:r>
              <a:rPr lang="fr-FR" dirty="0"/>
              <a:t> </a:t>
            </a:r>
            <a:r>
              <a:rPr lang="fr-FR" dirty="0" err="1"/>
              <a:t>fyrir</a:t>
            </a:r>
            <a:r>
              <a:rPr lang="fr-FR" dirty="0"/>
              <a:t> </a:t>
            </a:r>
            <a:r>
              <a:rPr lang="fr-FR" dirty="0" err="1"/>
              <a:t>sveitarfélög</a:t>
            </a:r>
            <a:r>
              <a:rPr lang="fr-FR" dirty="0"/>
              <a:t> – </a:t>
            </a:r>
            <a:r>
              <a:rPr lang="fr-FR" dirty="0" err="1"/>
              <a:t>Dæmi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0027" y="1409350"/>
            <a:ext cx="9371948" cy="4739780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457200" algn="l"/>
              </a:tabLst>
            </a:pPr>
            <a:endParaRPr lang="is-IS" sz="2800" dirty="0">
              <a:solidFill>
                <a:srgbClr val="222222"/>
              </a:solidFill>
              <a:latin typeface="var(--font-family)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3.	HEILSA OG VELLÍÐAN</a:t>
            </a:r>
          </a:p>
          <a:p>
            <a:pPr marL="0" indent="0">
              <a:buNone/>
              <a:tabLst>
                <a:tab pos="457200" algn="l"/>
              </a:tabLst>
            </a:pPr>
            <a:endParaRPr lang="is-IS" sz="1100" dirty="0">
              <a:solidFill>
                <a:srgbClr val="222222"/>
              </a:solidFill>
              <a:latin typeface="var(--font-family)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	3.6.1:	Dánartíðni af völdum umferðarslysa.</a:t>
            </a:r>
          </a:p>
          <a:p>
            <a:pPr marL="0" indent="0">
              <a:buNone/>
              <a:tabLst>
                <a:tab pos="457200" algn="l"/>
              </a:tabLst>
            </a:pPr>
            <a:endParaRPr lang="is-IS" sz="2800" dirty="0">
              <a:solidFill>
                <a:srgbClr val="222222"/>
              </a:solidFill>
              <a:latin typeface="var(--font-family)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4.	MENNTUN FYRIR ALLA</a:t>
            </a:r>
          </a:p>
          <a:p>
            <a:pPr marL="0" indent="0">
              <a:buNone/>
              <a:tabLst>
                <a:tab pos="457200" algn="l"/>
              </a:tabLst>
            </a:pPr>
            <a:endParaRPr lang="is-IS" sz="1100" dirty="0">
              <a:solidFill>
                <a:srgbClr val="222222"/>
              </a:solidFill>
              <a:latin typeface="var(--font-family)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	4.2.2:	Þátttökuhlutfall í skipulögðu námi (ári áður en 				opinberum aldri til grunnskólanáms er náð) eftir 				kyni.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96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841548"/>
          </a:xfrm>
        </p:spPr>
        <p:txBody>
          <a:bodyPr>
            <a:normAutofit/>
          </a:bodyPr>
          <a:lstStyle/>
          <a:p>
            <a:r>
              <a:rPr lang="fr-FR" dirty="0"/>
              <a:t>HM </a:t>
            </a:r>
            <a:r>
              <a:rPr lang="fr-FR" dirty="0" err="1"/>
              <a:t>mælikvarðar</a:t>
            </a:r>
            <a:r>
              <a:rPr lang="fr-FR" dirty="0"/>
              <a:t> </a:t>
            </a:r>
            <a:r>
              <a:rPr lang="fr-FR" dirty="0" err="1"/>
              <a:t>fyrir</a:t>
            </a:r>
            <a:r>
              <a:rPr lang="fr-FR" dirty="0"/>
              <a:t> </a:t>
            </a:r>
            <a:r>
              <a:rPr lang="fr-FR" dirty="0" err="1"/>
              <a:t>sveitarfélög</a:t>
            </a:r>
            <a:r>
              <a:rPr lang="fr-FR" dirty="0"/>
              <a:t> – </a:t>
            </a:r>
            <a:r>
              <a:rPr lang="fr-FR" dirty="0" err="1"/>
              <a:t>Dæmi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0027" y="1409350"/>
            <a:ext cx="9371948" cy="4739780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457200" algn="l"/>
              </a:tabLst>
            </a:pPr>
            <a:endParaRPr lang="is-IS" sz="2800" dirty="0">
              <a:solidFill>
                <a:srgbClr val="222222"/>
              </a:solidFill>
              <a:latin typeface="var(--font-family)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5.	JAFNRÉTTI KYNJANNA</a:t>
            </a:r>
          </a:p>
          <a:p>
            <a:pPr marL="0" indent="0">
              <a:buNone/>
              <a:tabLst>
                <a:tab pos="457200" algn="l"/>
              </a:tabLst>
            </a:pPr>
            <a:endParaRPr lang="is-IS" sz="1100" dirty="0">
              <a:solidFill>
                <a:srgbClr val="222222"/>
              </a:solidFill>
              <a:latin typeface="var(--font-family)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	5.5.1:	Kynjahlutfall í sveitarstjórnum.</a:t>
            </a:r>
          </a:p>
          <a:p>
            <a:pPr marL="0" indent="0">
              <a:buNone/>
              <a:tabLst>
                <a:tab pos="457200" algn="l"/>
              </a:tabLst>
            </a:pPr>
            <a:endParaRPr lang="is-IS" sz="2800" dirty="0">
              <a:solidFill>
                <a:srgbClr val="222222"/>
              </a:solidFill>
              <a:latin typeface="var(--font-family)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6.	HREINT VATN OG HREINLÆTISAÐSTAÐA</a:t>
            </a:r>
          </a:p>
          <a:p>
            <a:pPr marL="0" indent="0">
              <a:buNone/>
              <a:tabLst>
                <a:tab pos="457200" algn="l"/>
              </a:tabLst>
            </a:pPr>
            <a:endParaRPr lang="is-IS" sz="1100" dirty="0">
              <a:solidFill>
                <a:srgbClr val="222222"/>
              </a:solidFill>
              <a:latin typeface="var(--font-family)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	6.3.1:	Hlutfall </a:t>
            </a:r>
            <a:r>
              <a:rPr lang="is-IS" sz="2800" dirty="0" err="1">
                <a:solidFill>
                  <a:srgbClr val="222222"/>
                </a:solidFill>
                <a:latin typeface="var(--font-family)"/>
              </a:rPr>
              <a:t>skólps</a:t>
            </a: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 sem fær örugga meðhöndlun.</a:t>
            </a:r>
          </a:p>
          <a:p>
            <a:pPr marL="0" indent="0">
              <a:buNone/>
              <a:tabLst>
                <a:tab pos="457200" algn="l"/>
              </a:tabLst>
            </a:pPr>
            <a:endParaRPr lang="is-IS" sz="2800" dirty="0">
              <a:solidFill>
                <a:srgbClr val="222222"/>
              </a:solidFill>
              <a:latin typeface="var(--font-family)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019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841548"/>
          </a:xfrm>
        </p:spPr>
        <p:txBody>
          <a:bodyPr>
            <a:normAutofit/>
          </a:bodyPr>
          <a:lstStyle/>
          <a:p>
            <a:r>
              <a:rPr lang="fr-FR" dirty="0"/>
              <a:t>HM </a:t>
            </a:r>
            <a:r>
              <a:rPr lang="fr-FR" dirty="0" err="1"/>
              <a:t>mælikvarðar</a:t>
            </a:r>
            <a:r>
              <a:rPr lang="fr-FR" dirty="0"/>
              <a:t> </a:t>
            </a:r>
            <a:r>
              <a:rPr lang="fr-FR" dirty="0" err="1"/>
              <a:t>fyrir</a:t>
            </a:r>
            <a:r>
              <a:rPr lang="fr-FR" dirty="0"/>
              <a:t> </a:t>
            </a:r>
            <a:r>
              <a:rPr lang="fr-FR" dirty="0" err="1"/>
              <a:t>sveitarfélög</a:t>
            </a:r>
            <a:r>
              <a:rPr lang="fr-FR" dirty="0"/>
              <a:t> – </a:t>
            </a:r>
            <a:r>
              <a:rPr lang="fr-FR" dirty="0" err="1"/>
              <a:t>Dæmi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0027" y="1409350"/>
            <a:ext cx="9371948" cy="4739780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457200" algn="l"/>
              </a:tabLst>
            </a:pPr>
            <a:endParaRPr lang="is-IS" sz="2800" dirty="0">
              <a:solidFill>
                <a:srgbClr val="222222"/>
              </a:solidFill>
              <a:latin typeface="var(--font-family)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7.	SJÁLFBÆR ORKA</a:t>
            </a:r>
          </a:p>
          <a:p>
            <a:pPr marL="0" indent="0">
              <a:buNone/>
              <a:tabLst>
                <a:tab pos="457200" algn="l"/>
              </a:tabLst>
            </a:pPr>
            <a:endParaRPr lang="is-IS" sz="1100" dirty="0">
              <a:solidFill>
                <a:srgbClr val="222222"/>
              </a:solidFill>
              <a:latin typeface="var(--font-family)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	7.2.1:	Hlutur endurnýjanlegrar orku í heildarorkunotkun.</a:t>
            </a:r>
          </a:p>
          <a:p>
            <a:pPr marL="0" indent="0">
              <a:buNone/>
              <a:tabLst>
                <a:tab pos="457200" algn="l"/>
              </a:tabLst>
            </a:pPr>
            <a:endParaRPr lang="is-IS" sz="2800" dirty="0">
              <a:solidFill>
                <a:srgbClr val="222222"/>
              </a:solidFill>
              <a:latin typeface="var(--font-family)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8.	GÓÐ ATVINNA OG HAGVÖXTUR</a:t>
            </a:r>
          </a:p>
          <a:p>
            <a:pPr marL="0" indent="0">
              <a:buNone/>
              <a:tabLst>
                <a:tab pos="457200" algn="l"/>
              </a:tabLst>
            </a:pPr>
            <a:endParaRPr lang="is-IS" sz="1100" dirty="0">
              <a:solidFill>
                <a:srgbClr val="222222"/>
              </a:solidFill>
              <a:latin typeface="var(--font-family)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	8.5.2:	Atvinnuleysishlutfall eftir kyni, aldri og fötluðum 				einstaklingum.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841548"/>
          </a:xfrm>
        </p:spPr>
        <p:txBody>
          <a:bodyPr>
            <a:normAutofit/>
          </a:bodyPr>
          <a:lstStyle/>
          <a:p>
            <a:r>
              <a:rPr lang="fr-FR" dirty="0"/>
              <a:t>HM </a:t>
            </a:r>
            <a:r>
              <a:rPr lang="fr-FR" dirty="0" err="1"/>
              <a:t>mælikvarðar</a:t>
            </a:r>
            <a:r>
              <a:rPr lang="fr-FR" dirty="0"/>
              <a:t> </a:t>
            </a:r>
            <a:r>
              <a:rPr lang="fr-FR" dirty="0" err="1"/>
              <a:t>fyrir</a:t>
            </a:r>
            <a:r>
              <a:rPr lang="fr-FR" dirty="0"/>
              <a:t> </a:t>
            </a:r>
            <a:r>
              <a:rPr lang="fr-FR" dirty="0" err="1"/>
              <a:t>sveitarfélög</a:t>
            </a:r>
            <a:r>
              <a:rPr lang="fr-FR" dirty="0"/>
              <a:t> – </a:t>
            </a:r>
            <a:r>
              <a:rPr lang="fr-FR" dirty="0" err="1"/>
              <a:t>Dæmi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0027" y="1409350"/>
            <a:ext cx="9371948" cy="4739780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457200" algn="l"/>
              </a:tabLst>
            </a:pPr>
            <a:endParaRPr lang="is-IS" sz="2800" dirty="0">
              <a:solidFill>
                <a:srgbClr val="222222"/>
              </a:solidFill>
              <a:latin typeface="var(--font-family)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9.	NÝSKÖPUN OG UPPBYGGING</a:t>
            </a:r>
          </a:p>
          <a:p>
            <a:pPr marL="0" indent="0">
              <a:buNone/>
              <a:tabLst>
                <a:tab pos="457200" algn="l"/>
              </a:tabLst>
            </a:pPr>
            <a:endParaRPr lang="is-IS" sz="1100" dirty="0">
              <a:solidFill>
                <a:srgbClr val="222222"/>
              </a:solidFill>
              <a:latin typeface="var(--font-family)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	9.1.1:	Hlutfall íbúa í dreifbýli sem býr í innan við 2 km 				fjarlægð frá heilsársvegi.</a:t>
            </a:r>
          </a:p>
          <a:p>
            <a:pPr marL="0" indent="0">
              <a:buNone/>
              <a:tabLst>
                <a:tab pos="457200" algn="l"/>
              </a:tabLst>
            </a:pPr>
            <a:endParaRPr lang="is-IS" sz="2800" dirty="0">
              <a:solidFill>
                <a:srgbClr val="222222"/>
              </a:solidFill>
              <a:latin typeface="var(--font-family)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10.	 AUKINN JÖFNUÐUR</a:t>
            </a:r>
          </a:p>
          <a:p>
            <a:pPr marL="0" indent="0">
              <a:buNone/>
              <a:tabLst>
                <a:tab pos="457200" algn="l"/>
              </a:tabLst>
            </a:pPr>
            <a:endParaRPr lang="is-IS" sz="1100" dirty="0">
              <a:solidFill>
                <a:srgbClr val="222222"/>
              </a:solidFill>
              <a:latin typeface="var(--font-family)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	10.2.1:	Hlutfall fólks með undir helming af meðaltekjum, 				eftir kyni, aldri og fötluðum einstaklingum.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732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841548"/>
          </a:xfrm>
        </p:spPr>
        <p:txBody>
          <a:bodyPr>
            <a:normAutofit/>
          </a:bodyPr>
          <a:lstStyle/>
          <a:p>
            <a:r>
              <a:rPr lang="fr-FR" dirty="0"/>
              <a:t>HM </a:t>
            </a:r>
            <a:r>
              <a:rPr lang="fr-FR" dirty="0" err="1"/>
              <a:t>mælikvarðar</a:t>
            </a:r>
            <a:r>
              <a:rPr lang="fr-FR" dirty="0"/>
              <a:t> </a:t>
            </a:r>
            <a:r>
              <a:rPr lang="fr-FR" dirty="0" err="1"/>
              <a:t>fyrir</a:t>
            </a:r>
            <a:r>
              <a:rPr lang="fr-FR" dirty="0"/>
              <a:t> </a:t>
            </a:r>
            <a:r>
              <a:rPr lang="fr-FR" dirty="0" err="1"/>
              <a:t>sveitarfélög</a:t>
            </a:r>
            <a:r>
              <a:rPr lang="fr-FR" dirty="0"/>
              <a:t> – </a:t>
            </a:r>
            <a:r>
              <a:rPr lang="fr-FR" dirty="0" err="1"/>
              <a:t>Dæmi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0027" y="1409350"/>
            <a:ext cx="9371948" cy="4739780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457200" algn="l"/>
              </a:tabLst>
            </a:pPr>
            <a:endParaRPr lang="is-IS" sz="2800" dirty="0">
              <a:solidFill>
                <a:srgbClr val="222222"/>
              </a:solidFill>
              <a:latin typeface="var(--font-family)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11. SJÁLFBÆRAR BORGIR</a:t>
            </a:r>
          </a:p>
          <a:p>
            <a:pPr marL="0" indent="0">
              <a:buNone/>
              <a:tabLst>
                <a:tab pos="457200" algn="l"/>
              </a:tabLst>
            </a:pPr>
            <a:endParaRPr lang="is-IS" sz="1100" dirty="0">
              <a:solidFill>
                <a:srgbClr val="222222"/>
              </a:solidFill>
              <a:latin typeface="var(--font-family)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	11.2.1:	Hlutfall íbúa með auðvelt aðgengi að 						almenningssamgöngum, eftir kyni, aldri og 					fötluðum einstaklingum.</a:t>
            </a:r>
          </a:p>
          <a:p>
            <a:pPr marL="0" indent="0">
              <a:buNone/>
              <a:tabLst>
                <a:tab pos="457200" algn="l"/>
              </a:tabLst>
            </a:pPr>
            <a:endParaRPr lang="is-IS" sz="2800" dirty="0">
              <a:solidFill>
                <a:srgbClr val="222222"/>
              </a:solidFill>
              <a:latin typeface="var(--font-family)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12.	 ÁBYRG NEYSLA OG FRAMLEIÐSLA</a:t>
            </a:r>
          </a:p>
          <a:p>
            <a:pPr marL="0" indent="0">
              <a:buNone/>
              <a:tabLst>
                <a:tab pos="457200" algn="l"/>
              </a:tabLst>
            </a:pPr>
            <a:endParaRPr lang="is-IS" sz="1100" dirty="0">
              <a:solidFill>
                <a:srgbClr val="222222"/>
              </a:solidFill>
              <a:latin typeface="var(--font-family)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	12.5.1:	Innlent endurvinnsluhlutfall (fjöldi tonna sem 				er endurnýttur).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86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841548"/>
          </a:xfrm>
        </p:spPr>
        <p:txBody>
          <a:bodyPr>
            <a:normAutofit/>
          </a:bodyPr>
          <a:lstStyle/>
          <a:p>
            <a:r>
              <a:rPr lang="fr-FR" dirty="0"/>
              <a:t>HM </a:t>
            </a:r>
            <a:r>
              <a:rPr lang="fr-FR" dirty="0" err="1"/>
              <a:t>mælikvarðar</a:t>
            </a:r>
            <a:r>
              <a:rPr lang="fr-FR" dirty="0"/>
              <a:t> </a:t>
            </a:r>
            <a:r>
              <a:rPr lang="fr-FR" dirty="0" err="1"/>
              <a:t>fyrir</a:t>
            </a:r>
            <a:r>
              <a:rPr lang="fr-FR" dirty="0"/>
              <a:t> </a:t>
            </a:r>
            <a:r>
              <a:rPr lang="fr-FR" dirty="0" err="1"/>
              <a:t>sveitarfélög</a:t>
            </a:r>
            <a:r>
              <a:rPr lang="fr-FR" dirty="0"/>
              <a:t> – </a:t>
            </a:r>
            <a:r>
              <a:rPr lang="fr-FR" dirty="0" err="1"/>
              <a:t>Dæmi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0027" y="1409350"/>
            <a:ext cx="9371948" cy="4739780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457200" algn="l"/>
              </a:tabLst>
            </a:pPr>
            <a:endParaRPr lang="is-IS" sz="2800" dirty="0">
              <a:solidFill>
                <a:srgbClr val="222222"/>
              </a:solidFill>
              <a:latin typeface="var(--font-family)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13. AÐGERÐIR Í LOFTSLAGSMÁLUM</a:t>
            </a:r>
          </a:p>
          <a:p>
            <a:pPr marL="0" indent="0">
              <a:buNone/>
              <a:tabLst>
                <a:tab pos="457200" algn="l"/>
              </a:tabLst>
            </a:pPr>
            <a:endParaRPr lang="is-IS" sz="1100" dirty="0">
              <a:solidFill>
                <a:srgbClr val="222222"/>
              </a:solidFill>
              <a:latin typeface="var(--font-family)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	13.1.1:	Fjöldi dauðsfalla, týndra einstaklinga og fólks sem 				orðið hefur fyrir beinum áhrifum af völdum 					hamfara (á hverja 100.000 íbúa).</a:t>
            </a:r>
          </a:p>
          <a:p>
            <a:pPr marL="0" indent="0">
              <a:buNone/>
              <a:tabLst>
                <a:tab pos="457200" algn="l"/>
              </a:tabLst>
            </a:pPr>
            <a:endParaRPr lang="is-IS" sz="2800" dirty="0">
              <a:solidFill>
                <a:srgbClr val="222222"/>
              </a:solidFill>
              <a:latin typeface="var(--font-family)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14.	 LÍF Í VATNI</a:t>
            </a:r>
          </a:p>
          <a:p>
            <a:pPr marL="0" indent="0">
              <a:buNone/>
              <a:tabLst>
                <a:tab pos="457200" algn="l"/>
              </a:tabLst>
            </a:pPr>
            <a:endParaRPr lang="is-IS" sz="1100" dirty="0">
              <a:solidFill>
                <a:srgbClr val="222222"/>
              </a:solidFill>
              <a:latin typeface="var(--font-family)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	14.5.1:	Umfang friðaðra svæða sem hlutfall af hafsvæðum.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58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841548"/>
          </a:xfrm>
        </p:spPr>
        <p:txBody>
          <a:bodyPr>
            <a:normAutofit/>
          </a:bodyPr>
          <a:lstStyle/>
          <a:p>
            <a:r>
              <a:rPr lang="fr-FR" dirty="0"/>
              <a:t>HM </a:t>
            </a:r>
            <a:r>
              <a:rPr lang="fr-FR" dirty="0" err="1"/>
              <a:t>mælikvarðar</a:t>
            </a:r>
            <a:r>
              <a:rPr lang="fr-FR" dirty="0"/>
              <a:t> </a:t>
            </a:r>
            <a:r>
              <a:rPr lang="fr-FR" dirty="0" err="1"/>
              <a:t>fyrir</a:t>
            </a:r>
            <a:r>
              <a:rPr lang="fr-FR" dirty="0"/>
              <a:t> </a:t>
            </a:r>
            <a:r>
              <a:rPr lang="fr-FR" dirty="0" err="1"/>
              <a:t>sveitarfélög</a:t>
            </a:r>
            <a:r>
              <a:rPr lang="fr-FR" dirty="0"/>
              <a:t> – </a:t>
            </a:r>
            <a:r>
              <a:rPr lang="fr-FR" dirty="0" err="1"/>
              <a:t>Dæmi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0027" y="1409350"/>
            <a:ext cx="9371948" cy="4739780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457200" algn="l"/>
              </a:tabLst>
            </a:pPr>
            <a:endParaRPr lang="is-IS" sz="2800" dirty="0">
              <a:solidFill>
                <a:srgbClr val="222222"/>
              </a:solidFill>
              <a:latin typeface="var(--font-family)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15. LÍF Á LANDI</a:t>
            </a:r>
          </a:p>
          <a:p>
            <a:pPr marL="0" indent="0">
              <a:buNone/>
              <a:tabLst>
                <a:tab pos="457200" algn="l"/>
              </a:tabLst>
            </a:pPr>
            <a:endParaRPr lang="is-IS" sz="1100" dirty="0">
              <a:solidFill>
                <a:srgbClr val="222222"/>
              </a:solidFill>
              <a:latin typeface="var(--font-family)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	15.1.1:	Skógi vaxin svæði sem hlutfall af heildarlandsvæði.</a:t>
            </a:r>
          </a:p>
          <a:p>
            <a:pPr marL="0" indent="0">
              <a:buNone/>
              <a:tabLst>
                <a:tab pos="457200" algn="l"/>
              </a:tabLst>
            </a:pPr>
            <a:endParaRPr lang="is-IS" sz="2800" dirty="0">
              <a:solidFill>
                <a:srgbClr val="222222"/>
              </a:solidFill>
              <a:latin typeface="var(--font-family)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16.	 FRIÐUR OG FÁTÆKT</a:t>
            </a:r>
          </a:p>
          <a:p>
            <a:pPr marL="0" indent="0">
              <a:buNone/>
              <a:tabLst>
                <a:tab pos="457200" algn="l"/>
              </a:tabLst>
            </a:pPr>
            <a:endParaRPr lang="is-IS" sz="1100" dirty="0">
              <a:solidFill>
                <a:srgbClr val="222222"/>
              </a:solidFill>
              <a:latin typeface="var(--font-family)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	16.1.3:	Hlutfall íbúa sem orðið hefur fyrir líkamlegu, 				andlegu eða kynferðislegu ofbeldi á síðastliðnum 				12 mánuðum.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584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841548"/>
          </a:xfrm>
        </p:spPr>
        <p:txBody>
          <a:bodyPr>
            <a:normAutofit/>
          </a:bodyPr>
          <a:lstStyle/>
          <a:p>
            <a:r>
              <a:rPr lang="fr-FR" dirty="0"/>
              <a:t>HM </a:t>
            </a:r>
            <a:r>
              <a:rPr lang="fr-FR" dirty="0" err="1"/>
              <a:t>mælikvarðar</a:t>
            </a:r>
            <a:r>
              <a:rPr lang="fr-FR" dirty="0"/>
              <a:t> </a:t>
            </a:r>
            <a:r>
              <a:rPr lang="fr-FR" dirty="0" err="1"/>
              <a:t>fyrir</a:t>
            </a:r>
            <a:r>
              <a:rPr lang="fr-FR" dirty="0"/>
              <a:t> </a:t>
            </a:r>
            <a:r>
              <a:rPr lang="fr-FR" dirty="0" err="1"/>
              <a:t>sveitarfélög</a:t>
            </a:r>
            <a:r>
              <a:rPr lang="fr-FR" dirty="0"/>
              <a:t> – </a:t>
            </a:r>
            <a:r>
              <a:rPr lang="fr-FR" dirty="0" err="1"/>
              <a:t>Dæmi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0027" y="1409350"/>
            <a:ext cx="9371948" cy="4739780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457200" algn="l"/>
              </a:tabLst>
            </a:pPr>
            <a:endParaRPr lang="is-IS" sz="2800" dirty="0">
              <a:solidFill>
                <a:srgbClr val="222222"/>
              </a:solidFill>
              <a:latin typeface="var(--font-family)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17. SAMVINNA UM MARKMIÐIN</a:t>
            </a:r>
          </a:p>
          <a:p>
            <a:pPr marL="0" indent="0">
              <a:buNone/>
              <a:tabLst>
                <a:tab pos="457200" algn="l"/>
              </a:tabLst>
            </a:pPr>
            <a:endParaRPr lang="is-IS" sz="1100" dirty="0">
              <a:solidFill>
                <a:srgbClr val="222222"/>
              </a:solidFill>
              <a:latin typeface="var(--font-family)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	17.?.?	Kannski mælikvarði fyrir landshlutasamtökin eða 				Samband íslenskra sveitarfélaga?</a:t>
            </a:r>
          </a:p>
          <a:p>
            <a:pPr marL="0" indent="0">
              <a:buNone/>
              <a:tabLst>
                <a:tab pos="457200" algn="l"/>
              </a:tabLst>
            </a:pPr>
            <a:endParaRPr lang="is-IS" sz="2800" dirty="0">
              <a:solidFill>
                <a:srgbClr val="222222"/>
              </a:solidFill>
              <a:latin typeface="var(--font-family)"/>
            </a:endParaRPr>
          </a:p>
          <a:p>
            <a:pPr marL="0" indent="0">
              <a:buNone/>
              <a:tabLst>
                <a:tab pos="457200" algn="l"/>
              </a:tabLst>
            </a:pPr>
            <a:endParaRPr lang="is-IS" sz="2800" dirty="0">
              <a:solidFill>
                <a:srgbClr val="222222"/>
              </a:solidFill>
              <a:latin typeface="var(--font-family)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					TAKK FYRIR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585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841548"/>
          </a:xfrm>
        </p:spPr>
        <p:txBody>
          <a:bodyPr>
            <a:normAutofit/>
          </a:bodyPr>
          <a:lstStyle/>
          <a:p>
            <a:r>
              <a:rPr lang="fr-FR" dirty="0"/>
              <a:t>HM </a:t>
            </a:r>
            <a:r>
              <a:rPr lang="fr-FR" dirty="0" err="1"/>
              <a:t>mælikvarðar</a:t>
            </a:r>
            <a:r>
              <a:rPr lang="fr-FR" dirty="0"/>
              <a:t> </a:t>
            </a:r>
            <a:r>
              <a:rPr lang="fr-FR" dirty="0" err="1"/>
              <a:t>fyrir</a:t>
            </a:r>
            <a:r>
              <a:rPr lang="fr-FR" dirty="0"/>
              <a:t> </a:t>
            </a:r>
            <a:r>
              <a:rPr lang="fr-FR" dirty="0" err="1"/>
              <a:t>sveitarfélög</a:t>
            </a:r>
            <a:r>
              <a:rPr lang="fr-FR" dirty="0"/>
              <a:t> – </a:t>
            </a:r>
            <a:r>
              <a:rPr lang="fr-FR" dirty="0" err="1"/>
              <a:t>Ferlið</a:t>
            </a:r>
            <a:r>
              <a:rPr lang="fr-FR" dirty="0"/>
              <a:t> </a:t>
            </a:r>
            <a:r>
              <a:rPr lang="fr-FR" dirty="0" err="1"/>
              <a:t>hingað</a:t>
            </a:r>
            <a:r>
              <a:rPr lang="fr-FR" dirty="0"/>
              <a:t> </a:t>
            </a:r>
            <a:r>
              <a:rPr lang="fr-FR" dirty="0" err="1"/>
              <a:t>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0027" y="1409350"/>
            <a:ext cx="9371948" cy="473978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is-IS" sz="1000" dirty="0">
              <a:solidFill>
                <a:srgbClr val="222222"/>
              </a:solidFill>
              <a:latin typeface="var(--font-family)"/>
            </a:endParaRPr>
          </a:p>
          <a:p>
            <a:pPr marL="514350" lvl="0" indent="-514350">
              <a:buAutoNum type="arabicPeriod"/>
            </a:pP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HM vinnuhópur hjá Sambandi íslenskra sveitarfélaga</a:t>
            </a:r>
          </a:p>
          <a:p>
            <a:pPr marL="0" lvl="0" indent="0">
              <a:buNone/>
            </a:pPr>
            <a:endParaRPr lang="is-IS" sz="800" dirty="0">
              <a:solidFill>
                <a:srgbClr val="222222"/>
              </a:solidFill>
              <a:latin typeface="var(--font-family)"/>
            </a:endParaRPr>
          </a:p>
          <a:p>
            <a:pPr marL="283464" lvl="1" indent="0">
              <a:buNone/>
            </a:pPr>
            <a:endParaRPr lang="is-IS" sz="1200" dirty="0">
              <a:solidFill>
                <a:srgbClr val="222222"/>
              </a:solidFill>
              <a:latin typeface="var(--font-family)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is-IS" sz="2400" dirty="0">
                <a:solidFill>
                  <a:srgbClr val="222222"/>
                </a:solidFill>
                <a:latin typeface="var(--font-family)"/>
              </a:rPr>
              <a:t>Ákveðið að horfa til allra heimsmarkmiðanna 17</a:t>
            </a:r>
          </a:p>
          <a:p>
            <a:pPr marL="283464" lvl="1" indent="0">
              <a:buNone/>
            </a:pPr>
            <a:endParaRPr lang="is-IS" dirty="0">
              <a:solidFill>
                <a:srgbClr val="222222"/>
              </a:solidFill>
              <a:latin typeface="var(--font-family)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is-IS" sz="2400" dirty="0">
                <a:solidFill>
                  <a:srgbClr val="222222"/>
                </a:solidFill>
                <a:latin typeface="var(--font-family)"/>
              </a:rPr>
              <a:t>Öll undirmarkmiðin 169 skoðuð:</a:t>
            </a:r>
          </a:p>
          <a:p>
            <a:pPr marL="283464" lvl="1" indent="0">
              <a:buNone/>
            </a:pPr>
            <a:endParaRPr lang="is-IS" dirty="0">
              <a:solidFill>
                <a:srgbClr val="222222"/>
              </a:solidFill>
              <a:latin typeface="var(--font-family)"/>
            </a:endParaRPr>
          </a:p>
          <a:p>
            <a:pPr lvl="2">
              <a:buFont typeface="Wingdings" panose="05000000000000000000" pitchFamily="2" charset="2"/>
              <a:buChar char="ü"/>
            </a:pPr>
            <a:r>
              <a:rPr lang="is-IS" sz="2200" dirty="0">
                <a:solidFill>
                  <a:srgbClr val="222222"/>
                </a:solidFill>
                <a:latin typeface="var(--font-family)"/>
              </a:rPr>
              <a:t>Hvaða undirmarkmið falla að starfsemi/verkefnum sveitarfélaga og/eða hvaða undirmarkmið geta sveitarfélög haft áhrif á?</a:t>
            </a:r>
          </a:p>
          <a:p>
            <a:pPr marL="521208" lvl="2" indent="0">
              <a:buNone/>
            </a:pPr>
            <a:endParaRPr lang="is-IS" dirty="0">
              <a:solidFill>
                <a:srgbClr val="222222"/>
              </a:solidFill>
              <a:latin typeface="var(--font-family)"/>
            </a:endParaRPr>
          </a:p>
          <a:p>
            <a:pPr lvl="2">
              <a:buFont typeface="Wingdings" panose="05000000000000000000" pitchFamily="2" charset="2"/>
              <a:buChar char="ü"/>
            </a:pPr>
            <a:r>
              <a:rPr lang="is-IS" sz="2200" dirty="0">
                <a:solidFill>
                  <a:srgbClr val="222222"/>
                </a:solidFill>
                <a:latin typeface="var(--font-family)"/>
              </a:rPr>
              <a:t>Mikið af undirmarkmiðunum eiga illa við um aðstæður hér á landi og/eða sveitarfélög.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49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841548"/>
          </a:xfrm>
        </p:spPr>
        <p:txBody>
          <a:bodyPr>
            <a:normAutofit/>
          </a:bodyPr>
          <a:lstStyle/>
          <a:p>
            <a:r>
              <a:rPr lang="fr-FR" dirty="0"/>
              <a:t>HM </a:t>
            </a:r>
            <a:r>
              <a:rPr lang="fr-FR" dirty="0" err="1"/>
              <a:t>mælikvarðar</a:t>
            </a:r>
            <a:r>
              <a:rPr lang="fr-FR" dirty="0"/>
              <a:t> </a:t>
            </a:r>
            <a:r>
              <a:rPr lang="fr-FR" dirty="0" err="1"/>
              <a:t>fyrir</a:t>
            </a:r>
            <a:r>
              <a:rPr lang="fr-FR" dirty="0"/>
              <a:t> </a:t>
            </a:r>
            <a:r>
              <a:rPr lang="fr-FR" dirty="0" err="1"/>
              <a:t>sveitarfélög</a:t>
            </a:r>
            <a:r>
              <a:rPr lang="fr-FR" dirty="0"/>
              <a:t> – </a:t>
            </a:r>
            <a:r>
              <a:rPr lang="fr-FR" dirty="0" err="1"/>
              <a:t>Ferlið</a:t>
            </a:r>
            <a:r>
              <a:rPr lang="fr-FR" dirty="0"/>
              <a:t> </a:t>
            </a:r>
            <a:r>
              <a:rPr lang="fr-FR" dirty="0" err="1"/>
              <a:t>hingað</a:t>
            </a:r>
            <a:r>
              <a:rPr lang="fr-FR" dirty="0"/>
              <a:t> </a:t>
            </a:r>
            <a:r>
              <a:rPr lang="fr-FR" dirty="0" err="1"/>
              <a:t>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0027" y="1409350"/>
            <a:ext cx="9371948" cy="4739780"/>
          </a:xfrm>
        </p:spPr>
        <p:txBody>
          <a:bodyPr>
            <a:noAutofit/>
          </a:bodyPr>
          <a:lstStyle/>
          <a:p>
            <a:pPr marL="246888" indent="0">
              <a:buNone/>
            </a:pPr>
            <a:endParaRPr lang="is-I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is-IS" sz="2400" dirty="0">
                <a:solidFill>
                  <a:srgbClr val="222222"/>
                </a:solidFill>
                <a:latin typeface="var(--font-family)"/>
              </a:rPr>
              <a:t>Einnig horft til þess sem nágrannaríki okkar eru að gera, t.d. Belgía, Svíþjóð og Þýskaland.</a:t>
            </a:r>
          </a:p>
          <a:p>
            <a:pPr marL="283464" lvl="1" indent="0">
              <a:buNone/>
              <a:tabLst>
                <a:tab pos="457200" algn="l"/>
              </a:tabLst>
            </a:pPr>
            <a:endParaRPr lang="is-IS" sz="2000" dirty="0">
              <a:solidFill>
                <a:srgbClr val="222222"/>
              </a:solidFill>
              <a:latin typeface="var(--font-family)"/>
            </a:endParaRPr>
          </a:p>
          <a:p>
            <a:pPr marL="283464" lvl="1" indent="0">
              <a:buNone/>
              <a:tabLst>
                <a:tab pos="457200" algn="l"/>
              </a:tabLst>
            </a:pPr>
            <a:r>
              <a:rPr lang="is-IS" sz="2400" b="1" dirty="0">
                <a:solidFill>
                  <a:srgbClr val="222222"/>
                </a:solidFill>
                <a:latin typeface="var(--font-family)"/>
              </a:rPr>
              <a:t>Niðurstaða</a:t>
            </a:r>
            <a:r>
              <a:rPr lang="is-IS" sz="2400" dirty="0">
                <a:solidFill>
                  <a:srgbClr val="222222"/>
                </a:solidFill>
                <a:latin typeface="var(--font-family)"/>
              </a:rPr>
              <a:t>:		Nota ekki undirmarkmiðin beint, heldur hafa þau til 				hliðsjónar og vísa í þau við val á mælikvörðum.</a:t>
            </a:r>
          </a:p>
          <a:p>
            <a:pPr marL="283464" lvl="1" indent="0">
              <a:buNone/>
              <a:tabLst>
                <a:tab pos="457200" algn="l"/>
              </a:tabLst>
            </a:pPr>
            <a:endParaRPr lang="is-IS" sz="2400" dirty="0">
              <a:solidFill>
                <a:srgbClr val="222222"/>
              </a:solidFill>
              <a:latin typeface="var(--font-family)"/>
            </a:endParaRPr>
          </a:p>
          <a:p>
            <a:pPr marL="283464" lvl="1" indent="0">
              <a:buNone/>
              <a:tabLst>
                <a:tab pos="457200" algn="l"/>
              </a:tabLst>
            </a:pPr>
            <a:r>
              <a:rPr lang="is-IS" sz="2400" dirty="0">
                <a:solidFill>
                  <a:srgbClr val="222222"/>
                </a:solidFill>
                <a:latin typeface="var(--font-family)"/>
              </a:rPr>
              <a:t>Í framhaldi af því:	Hvaða undirmarkmið og mælikvarðar falla að 					starfsemi/verkefnum sveitarfélaga?</a:t>
            </a:r>
          </a:p>
          <a:p>
            <a:pPr marL="283464" lvl="1" indent="0">
              <a:buNone/>
              <a:tabLst>
                <a:tab pos="457200" algn="l"/>
              </a:tabLst>
            </a:pPr>
            <a:endParaRPr lang="is-IS" sz="2000" dirty="0">
              <a:solidFill>
                <a:srgbClr val="222222"/>
              </a:solidFill>
              <a:latin typeface="var(--font-family)"/>
            </a:endParaRPr>
          </a:p>
          <a:p>
            <a:pPr marL="283464" lvl="1" indent="0">
              <a:buNone/>
              <a:tabLst>
                <a:tab pos="457200" algn="l"/>
              </a:tabLst>
            </a:pPr>
            <a:r>
              <a:rPr lang="is-IS" sz="2400" b="1" dirty="0">
                <a:solidFill>
                  <a:srgbClr val="222222"/>
                </a:solidFill>
                <a:latin typeface="var(--font-family)"/>
              </a:rPr>
              <a:t>Niðurstaða</a:t>
            </a:r>
            <a:r>
              <a:rPr lang="is-IS" sz="2400" dirty="0">
                <a:solidFill>
                  <a:srgbClr val="222222"/>
                </a:solidFill>
                <a:latin typeface="var(--font-family)"/>
              </a:rPr>
              <a:t>:		50 undirmarkmið  og  150 mælikvarðar</a:t>
            </a:r>
            <a:endParaRPr lang="is-I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14350" lvl="0" indent="-514350">
              <a:buAutoNum type="arabicPeriod"/>
            </a:pPr>
            <a:endParaRPr lang="is-IS" sz="2400" dirty="0">
              <a:solidFill>
                <a:srgbClr val="222222"/>
              </a:solidFill>
              <a:latin typeface="var(--font-family)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73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841548"/>
          </a:xfrm>
        </p:spPr>
        <p:txBody>
          <a:bodyPr>
            <a:normAutofit/>
          </a:bodyPr>
          <a:lstStyle/>
          <a:p>
            <a:r>
              <a:rPr lang="fr-FR" dirty="0"/>
              <a:t>HM </a:t>
            </a:r>
            <a:r>
              <a:rPr lang="fr-FR" dirty="0" err="1"/>
              <a:t>mælikvarðar</a:t>
            </a:r>
            <a:r>
              <a:rPr lang="fr-FR" dirty="0"/>
              <a:t> </a:t>
            </a:r>
            <a:r>
              <a:rPr lang="fr-FR" dirty="0" err="1"/>
              <a:t>fyrir</a:t>
            </a:r>
            <a:r>
              <a:rPr lang="fr-FR" dirty="0"/>
              <a:t> </a:t>
            </a:r>
            <a:r>
              <a:rPr lang="fr-FR" dirty="0" err="1"/>
              <a:t>sveitarfélög</a:t>
            </a:r>
            <a:r>
              <a:rPr lang="fr-FR" dirty="0"/>
              <a:t> – </a:t>
            </a:r>
            <a:r>
              <a:rPr lang="fr-FR" dirty="0" err="1"/>
              <a:t>Ferlið</a:t>
            </a:r>
            <a:r>
              <a:rPr lang="fr-FR" dirty="0"/>
              <a:t> </a:t>
            </a:r>
            <a:r>
              <a:rPr lang="fr-FR" dirty="0" err="1"/>
              <a:t>hingað</a:t>
            </a:r>
            <a:r>
              <a:rPr lang="fr-FR" dirty="0"/>
              <a:t> </a:t>
            </a:r>
            <a:r>
              <a:rPr lang="fr-FR" dirty="0" err="1"/>
              <a:t>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0027" y="1409350"/>
            <a:ext cx="9371948" cy="4739780"/>
          </a:xfrm>
        </p:spPr>
        <p:txBody>
          <a:bodyPr>
            <a:noAutofit/>
          </a:bodyPr>
          <a:lstStyle/>
          <a:p>
            <a:pPr marL="283464" lvl="1" indent="0">
              <a:buNone/>
              <a:tabLst>
                <a:tab pos="457200" algn="l"/>
              </a:tabLst>
            </a:pPr>
            <a:endParaRPr lang="is-IS" sz="1000" dirty="0">
              <a:solidFill>
                <a:srgbClr val="222222"/>
              </a:solidFill>
              <a:latin typeface="var(--font-family)"/>
            </a:endParaRPr>
          </a:p>
          <a:p>
            <a:pPr lvl="1"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is-IS" sz="2400" dirty="0">
                <a:solidFill>
                  <a:srgbClr val="222222"/>
                </a:solidFill>
                <a:latin typeface="var(--font-family)"/>
              </a:rPr>
              <a:t>Eru til talnagögn fyrir þessa mælikvarða?</a:t>
            </a:r>
          </a:p>
          <a:p>
            <a:pPr marL="283464" lvl="1" indent="0">
              <a:buNone/>
              <a:tabLst>
                <a:tab pos="457200" algn="l"/>
              </a:tabLst>
            </a:pPr>
            <a:endParaRPr lang="is-IS" sz="2400" dirty="0">
              <a:solidFill>
                <a:srgbClr val="222222"/>
              </a:solidFill>
              <a:latin typeface="var(--font-family)"/>
            </a:endParaRPr>
          </a:p>
          <a:p>
            <a:pPr lvl="1"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is-IS" sz="2400" dirty="0">
                <a:latin typeface="Calibri" panose="020F0502020204030204" pitchFamily="34" charset="0"/>
                <a:ea typeface="Calibri" panose="020F0502020204030204" pitchFamily="34" charset="0"/>
              </a:rPr>
              <a:t>M</a:t>
            </a:r>
            <a:r>
              <a:rPr lang="is-I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ælikvarðarnir 150 bornir saman við HM mælikvarða Hagstofu Íslands:</a:t>
            </a:r>
          </a:p>
          <a:p>
            <a:pPr marL="283464" lvl="1" indent="0">
              <a:buNone/>
              <a:tabLst>
                <a:tab pos="457200" algn="l"/>
              </a:tabLst>
            </a:pPr>
            <a:endParaRPr lang="is-I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2"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is-IS" sz="2200" dirty="0">
                <a:latin typeface="Calibri" panose="020F0502020204030204" pitchFamily="34" charset="0"/>
                <a:ea typeface="Calibri" panose="020F0502020204030204" pitchFamily="34" charset="0"/>
              </a:rPr>
              <a:t>50 mælikvarðar samskonar og HM mælikvarðar Hagstofunnar.</a:t>
            </a:r>
          </a:p>
          <a:p>
            <a:pPr marL="521208" lvl="2" indent="0">
              <a:buNone/>
              <a:tabLst>
                <a:tab pos="457200" algn="l"/>
              </a:tabLst>
            </a:pPr>
            <a:endParaRPr lang="is-IS" sz="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2"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is-IS" sz="2200" dirty="0">
                <a:latin typeface="Calibri" panose="020F0502020204030204" pitchFamily="34" charset="0"/>
                <a:ea typeface="Calibri" panose="020F0502020204030204" pitchFamily="34" charset="0"/>
              </a:rPr>
              <a:t>50 mælikvarðar samskonar og mælikvarðar sem er að finna í öðru talnaefni Hagstofunnar.</a:t>
            </a:r>
          </a:p>
          <a:p>
            <a:pPr marL="521208" lvl="2" indent="0">
              <a:buNone/>
              <a:tabLst>
                <a:tab pos="457200" algn="l"/>
              </a:tabLst>
            </a:pPr>
            <a:endParaRPr lang="is-IS" sz="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2"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is-IS" sz="2200" dirty="0">
                <a:latin typeface="Calibri" panose="020F0502020204030204" pitchFamily="34" charset="0"/>
                <a:ea typeface="Calibri" panose="020F0502020204030204" pitchFamily="34" charset="0"/>
              </a:rPr>
              <a:t>50 mælikvarðar þar sem engin talnagögn fundust.</a:t>
            </a:r>
          </a:p>
          <a:p>
            <a:pPr marL="521208" lvl="2" indent="0">
              <a:buNone/>
              <a:tabLst>
                <a:tab pos="457200" algn="l"/>
              </a:tabLst>
            </a:pPr>
            <a:endParaRPr lang="is-IS" sz="2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21208" lvl="2" indent="0">
              <a:buNone/>
              <a:tabLst>
                <a:tab pos="457200" algn="l"/>
              </a:tabLst>
            </a:pPr>
            <a:r>
              <a:rPr lang="is-IS" sz="2400" dirty="0">
                <a:latin typeface="Calibri" panose="020F0502020204030204" pitchFamily="34" charset="0"/>
                <a:ea typeface="Calibri" panose="020F0502020204030204" pitchFamily="34" charset="0"/>
              </a:rPr>
              <a:t>En er hægt er að skipta mælikvörðum Hagstofunnar niður á sveitarfélög eða landssvæði?</a:t>
            </a:r>
            <a:endParaRPr lang="is-I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2">
              <a:buFont typeface="Wingdings" panose="05000000000000000000" pitchFamily="2" charset="2"/>
              <a:buChar char="ü"/>
              <a:tabLst>
                <a:tab pos="457200" algn="l"/>
              </a:tabLst>
            </a:pPr>
            <a:endParaRPr lang="is-IS" sz="22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736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841548"/>
          </a:xfrm>
        </p:spPr>
        <p:txBody>
          <a:bodyPr>
            <a:normAutofit/>
          </a:bodyPr>
          <a:lstStyle/>
          <a:p>
            <a:r>
              <a:rPr lang="fr-FR" dirty="0"/>
              <a:t>HM </a:t>
            </a:r>
            <a:r>
              <a:rPr lang="fr-FR" dirty="0" err="1"/>
              <a:t>mælikvarðar</a:t>
            </a:r>
            <a:r>
              <a:rPr lang="fr-FR" dirty="0"/>
              <a:t> </a:t>
            </a:r>
            <a:r>
              <a:rPr lang="fr-FR" dirty="0" err="1"/>
              <a:t>fyrir</a:t>
            </a:r>
            <a:r>
              <a:rPr lang="fr-FR" dirty="0"/>
              <a:t> </a:t>
            </a:r>
            <a:r>
              <a:rPr lang="fr-FR" dirty="0" err="1"/>
              <a:t>sveitarfélög</a:t>
            </a:r>
            <a:r>
              <a:rPr lang="fr-FR" dirty="0"/>
              <a:t> – </a:t>
            </a:r>
            <a:r>
              <a:rPr lang="fr-FR" dirty="0" err="1"/>
              <a:t>Ferlið</a:t>
            </a:r>
            <a:r>
              <a:rPr lang="fr-FR" dirty="0"/>
              <a:t> </a:t>
            </a:r>
            <a:r>
              <a:rPr lang="fr-FR" dirty="0" err="1"/>
              <a:t>hingað</a:t>
            </a:r>
            <a:r>
              <a:rPr lang="fr-FR" dirty="0"/>
              <a:t> </a:t>
            </a:r>
            <a:r>
              <a:rPr lang="fr-FR" dirty="0" err="1"/>
              <a:t>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0027" y="1409350"/>
            <a:ext cx="9371948" cy="4739780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457200" algn="l"/>
              </a:tabLst>
            </a:pP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2.	HM vinnuhópur sem tengist HM tengiliðafundunum</a:t>
            </a:r>
          </a:p>
          <a:p>
            <a:pPr marL="0" indent="0">
              <a:buNone/>
              <a:tabLst>
                <a:tab pos="457200" algn="l"/>
              </a:tabLst>
            </a:pPr>
            <a:endParaRPr lang="is-IS" sz="1400" dirty="0">
              <a:solidFill>
                <a:srgbClr val="222222"/>
              </a:solidFill>
              <a:latin typeface="var(--font-family)"/>
            </a:endParaRPr>
          </a:p>
          <a:p>
            <a:pPr lvl="1"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 </a:t>
            </a:r>
            <a:r>
              <a:rPr lang="is-IS" sz="2400" dirty="0">
                <a:solidFill>
                  <a:srgbClr val="222222"/>
                </a:solidFill>
                <a:latin typeface="var(--font-family)"/>
              </a:rPr>
              <a:t>Fór yfir þessa vinnu og mælikvarðana 150.</a:t>
            </a:r>
          </a:p>
          <a:p>
            <a:pPr marL="283464" lvl="1" indent="0">
              <a:buNone/>
              <a:tabLst>
                <a:tab pos="457200" algn="l"/>
              </a:tabLst>
            </a:pPr>
            <a:endParaRPr lang="is-IS" dirty="0">
              <a:solidFill>
                <a:srgbClr val="222222"/>
              </a:solidFill>
              <a:latin typeface="var(--font-family)"/>
            </a:endParaRPr>
          </a:p>
          <a:p>
            <a:pPr lvl="1"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is-IS" sz="2400" dirty="0">
                <a:solidFill>
                  <a:srgbClr val="222222"/>
                </a:solidFill>
                <a:latin typeface="var(--font-family)"/>
              </a:rPr>
              <a:t>Vel tekið í þessar tillögur, en lagt til að:</a:t>
            </a:r>
          </a:p>
          <a:p>
            <a:pPr marL="283464" lvl="1" indent="0">
              <a:buNone/>
              <a:tabLst>
                <a:tab pos="457200" algn="l"/>
              </a:tabLst>
            </a:pPr>
            <a:endParaRPr lang="is-IS" sz="800" dirty="0">
              <a:solidFill>
                <a:srgbClr val="222222"/>
              </a:solidFill>
              <a:latin typeface="var(--font-family)"/>
            </a:endParaRPr>
          </a:p>
          <a:p>
            <a:pPr lvl="2"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is-IS" sz="2200" dirty="0">
                <a:solidFill>
                  <a:srgbClr val="222222"/>
                </a:solidFill>
                <a:latin typeface="var(--font-family)"/>
              </a:rPr>
              <a:t>Samráð sé haft við sveitarfélög þegar ákveða á hvaða mælikvarðasett henti best.</a:t>
            </a:r>
          </a:p>
          <a:p>
            <a:pPr marL="521208" lvl="2" indent="0">
              <a:buNone/>
              <a:tabLst>
                <a:tab pos="457200" algn="l"/>
              </a:tabLst>
            </a:pPr>
            <a:endParaRPr lang="is-IS" sz="1000" dirty="0">
              <a:solidFill>
                <a:srgbClr val="222222"/>
              </a:solidFill>
              <a:latin typeface="var(--font-family)"/>
            </a:endParaRPr>
          </a:p>
          <a:p>
            <a:pPr lvl="2"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is-IS" sz="2200" dirty="0">
                <a:solidFill>
                  <a:srgbClr val="222222"/>
                </a:solidFill>
                <a:latin typeface="var(--font-family)"/>
              </a:rPr>
              <a:t> Taka tillit til mismunandi þarfa sveitarfélaga, stærð þeirra og annarra sérkenna.</a:t>
            </a:r>
          </a:p>
          <a:p>
            <a:pPr marL="521208" lvl="2" indent="0">
              <a:buNone/>
              <a:tabLst>
                <a:tab pos="457200" algn="l"/>
              </a:tabLst>
            </a:pPr>
            <a:endParaRPr lang="is-IS" sz="1000" dirty="0">
              <a:solidFill>
                <a:srgbClr val="222222"/>
              </a:solidFill>
              <a:latin typeface="var(--font-family)"/>
            </a:endParaRPr>
          </a:p>
          <a:p>
            <a:pPr lvl="2"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is-IS" sz="2200" dirty="0">
                <a:solidFill>
                  <a:srgbClr val="222222"/>
                </a:solidFill>
                <a:latin typeface="var(--font-family)"/>
              </a:rPr>
              <a:t>Hugsanlega sé nóg að skipta sumum mælikvörðum einungis niður á landssvæði.</a:t>
            </a:r>
            <a:endParaRPr lang="is-IS" sz="22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82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841548"/>
          </a:xfrm>
        </p:spPr>
        <p:txBody>
          <a:bodyPr>
            <a:normAutofit/>
          </a:bodyPr>
          <a:lstStyle/>
          <a:p>
            <a:r>
              <a:rPr lang="fr-FR" dirty="0"/>
              <a:t>HM </a:t>
            </a:r>
            <a:r>
              <a:rPr lang="fr-FR" dirty="0" err="1"/>
              <a:t>mælikvarðar</a:t>
            </a:r>
            <a:r>
              <a:rPr lang="fr-FR" dirty="0"/>
              <a:t> </a:t>
            </a:r>
            <a:r>
              <a:rPr lang="fr-FR" dirty="0" err="1"/>
              <a:t>fyrir</a:t>
            </a:r>
            <a:r>
              <a:rPr lang="fr-FR" dirty="0"/>
              <a:t> </a:t>
            </a:r>
            <a:r>
              <a:rPr lang="fr-FR" dirty="0" err="1"/>
              <a:t>sveitarfélög</a:t>
            </a:r>
            <a:r>
              <a:rPr lang="fr-FR" dirty="0"/>
              <a:t> – </a:t>
            </a:r>
            <a:r>
              <a:rPr lang="fr-FR" dirty="0" err="1"/>
              <a:t>Ferlið</a:t>
            </a:r>
            <a:r>
              <a:rPr lang="fr-FR" dirty="0"/>
              <a:t> </a:t>
            </a:r>
            <a:r>
              <a:rPr lang="fr-FR" dirty="0" err="1"/>
              <a:t>hingað</a:t>
            </a:r>
            <a:r>
              <a:rPr lang="fr-FR" dirty="0"/>
              <a:t> </a:t>
            </a:r>
            <a:r>
              <a:rPr lang="fr-FR" dirty="0" err="1"/>
              <a:t>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0027" y="1409350"/>
            <a:ext cx="9371948" cy="4739780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457200" algn="l"/>
              </a:tabLst>
            </a:pP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3.	HM samstarfsvettvangur ríkis og sveitarfélaga</a:t>
            </a:r>
          </a:p>
          <a:p>
            <a:pPr marL="0" indent="0">
              <a:buNone/>
              <a:tabLst>
                <a:tab pos="457200" algn="l"/>
              </a:tabLst>
            </a:pPr>
            <a:endParaRPr lang="is-IS" sz="1400" dirty="0">
              <a:solidFill>
                <a:srgbClr val="222222"/>
              </a:solidFill>
              <a:latin typeface="var(--font-family)"/>
            </a:endParaRPr>
          </a:p>
          <a:p>
            <a:pPr lvl="1"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HM mælikvarðar fyrir sveitarfélög sett í forgang.</a:t>
            </a:r>
          </a:p>
          <a:p>
            <a:pPr marL="283464" lvl="1" indent="0">
              <a:buNone/>
              <a:tabLst>
                <a:tab pos="457200" algn="l"/>
              </a:tabLst>
            </a:pPr>
            <a:endParaRPr lang="is-IS" sz="2000" dirty="0">
              <a:solidFill>
                <a:srgbClr val="222222"/>
              </a:solidFill>
              <a:latin typeface="var(--font-family)"/>
            </a:endParaRPr>
          </a:p>
          <a:p>
            <a:pPr lvl="1"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Sérstakur mælikvarðahópur settur á fót:</a:t>
            </a:r>
          </a:p>
          <a:p>
            <a:pPr marL="283464" lvl="1" indent="0">
              <a:buNone/>
              <a:tabLst>
                <a:tab pos="457200" algn="l"/>
              </a:tabLst>
            </a:pPr>
            <a:endParaRPr lang="is-IS" sz="800" dirty="0">
              <a:solidFill>
                <a:srgbClr val="222222"/>
              </a:solidFill>
              <a:latin typeface="var(--font-family)"/>
            </a:endParaRPr>
          </a:p>
          <a:p>
            <a:pPr marL="978408" lvl="4" indent="0">
              <a:buNone/>
              <a:tabLst>
                <a:tab pos="457200" algn="l"/>
              </a:tabLst>
            </a:pPr>
            <a:endParaRPr lang="is-IS" sz="1050" dirty="0">
              <a:solidFill>
                <a:srgbClr val="222222"/>
              </a:solidFill>
              <a:latin typeface="var(--font-family)"/>
            </a:endParaRPr>
          </a:p>
          <a:p>
            <a:pPr lvl="4">
              <a:tabLst>
                <a:tab pos="457200" algn="l"/>
              </a:tabLst>
            </a:pPr>
            <a:r>
              <a:rPr lang="is-IS" sz="2600" dirty="0">
                <a:solidFill>
                  <a:srgbClr val="222222"/>
                </a:solidFill>
                <a:latin typeface="var(--font-family)"/>
              </a:rPr>
              <a:t>Forsætisráðuneytið</a:t>
            </a:r>
          </a:p>
          <a:p>
            <a:pPr lvl="4">
              <a:tabLst>
                <a:tab pos="457200" algn="l"/>
              </a:tabLst>
            </a:pPr>
            <a:r>
              <a:rPr lang="is-IS" sz="2600" dirty="0">
                <a:solidFill>
                  <a:srgbClr val="00B050"/>
                </a:solidFill>
                <a:latin typeface="var(--font-family)"/>
              </a:rPr>
              <a:t>Hagstofa Íslands</a:t>
            </a:r>
          </a:p>
          <a:p>
            <a:pPr lvl="4">
              <a:tabLst>
                <a:tab pos="457200" algn="l"/>
              </a:tabLst>
            </a:pPr>
            <a:r>
              <a:rPr lang="is-IS" sz="2600" dirty="0">
                <a:solidFill>
                  <a:srgbClr val="00B050"/>
                </a:solidFill>
                <a:latin typeface="var(--font-family)"/>
              </a:rPr>
              <a:t>Kópavogur</a:t>
            </a:r>
          </a:p>
          <a:p>
            <a:pPr lvl="4">
              <a:tabLst>
                <a:tab pos="457200" algn="l"/>
              </a:tabLst>
            </a:pPr>
            <a:r>
              <a:rPr lang="is-IS" sz="2600" dirty="0">
                <a:solidFill>
                  <a:srgbClr val="222222"/>
                </a:solidFill>
                <a:latin typeface="var(--font-family)"/>
              </a:rPr>
              <a:t>Samband íslenskra sveitarfélaga</a:t>
            </a:r>
            <a:endParaRPr lang="is-IS" sz="22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116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841548"/>
          </a:xfrm>
        </p:spPr>
        <p:txBody>
          <a:bodyPr>
            <a:normAutofit/>
          </a:bodyPr>
          <a:lstStyle/>
          <a:p>
            <a:r>
              <a:rPr lang="fr-FR" dirty="0"/>
              <a:t>HM </a:t>
            </a:r>
            <a:r>
              <a:rPr lang="fr-FR" dirty="0" err="1"/>
              <a:t>mælikvarðar</a:t>
            </a:r>
            <a:r>
              <a:rPr lang="fr-FR" dirty="0"/>
              <a:t> </a:t>
            </a:r>
            <a:r>
              <a:rPr lang="fr-FR" dirty="0" err="1"/>
              <a:t>fyrir</a:t>
            </a:r>
            <a:r>
              <a:rPr lang="fr-FR" dirty="0"/>
              <a:t> </a:t>
            </a:r>
            <a:r>
              <a:rPr lang="fr-FR" dirty="0" err="1"/>
              <a:t>sveitarfélög</a:t>
            </a:r>
            <a:r>
              <a:rPr lang="fr-FR" dirty="0"/>
              <a:t> – </a:t>
            </a:r>
            <a:r>
              <a:rPr lang="fr-FR" dirty="0" err="1"/>
              <a:t>Ferlið</a:t>
            </a:r>
            <a:r>
              <a:rPr lang="fr-FR" dirty="0"/>
              <a:t> </a:t>
            </a:r>
            <a:r>
              <a:rPr lang="fr-FR" dirty="0" err="1"/>
              <a:t>hingað</a:t>
            </a:r>
            <a:r>
              <a:rPr lang="fr-FR" dirty="0"/>
              <a:t> </a:t>
            </a:r>
            <a:r>
              <a:rPr lang="fr-FR" dirty="0" err="1"/>
              <a:t>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0027" y="1409350"/>
            <a:ext cx="9371948" cy="4739780"/>
          </a:xfrm>
        </p:spPr>
        <p:txBody>
          <a:bodyPr>
            <a:noAutofit/>
          </a:bodyPr>
          <a:lstStyle/>
          <a:p>
            <a:pPr marL="283464" lvl="1" indent="0">
              <a:buNone/>
              <a:tabLst>
                <a:tab pos="457200" algn="l"/>
              </a:tabLst>
            </a:pPr>
            <a:endParaRPr lang="is-IS" sz="800" dirty="0">
              <a:solidFill>
                <a:srgbClr val="222222"/>
              </a:solidFill>
              <a:latin typeface="var(--font-family)"/>
            </a:endParaRPr>
          </a:p>
          <a:p>
            <a:pPr lvl="1"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Vinna mælikvarðahópsins byggð á þeim 150 mælikvörðum sem sambandið var búið að taka saman.</a:t>
            </a:r>
          </a:p>
          <a:p>
            <a:pPr marL="283464" lvl="1" indent="0">
              <a:buNone/>
              <a:tabLst>
                <a:tab pos="457200" algn="l"/>
              </a:tabLst>
            </a:pPr>
            <a:endParaRPr lang="is-IS" dirty="0">
              <a:solidFill>
                <a:srgbClr val="222222"/>
              </a:solidFill>
              <a:latin typeface="var(--font-family)"/>
            </a:endParaRPr>
          </a:p>
          <a:p>
            <a:pPr lvl="1"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Auk þess voru önnur gagnasöfn skoðuð, til dæmis:</a:t>
            </a:r>
          </a:p>
          <a:p>
            <a:pPr marL="283464" lvl="1" indent="0">
              <a:buNone/>
              <a:tabLst>
                <a:tab pos="457200" algn="l"/>
              </a:tabLst>
            </a:pPr>
            <a:endParaRPr lang="is-IS" sz="1200" dirty="0">
              <a:solidFill>
                <a:srgbClr val="222222"/>
              </a:solidFill>
              <a:latin typeface="var(--font-family)"/>
            </a:endParaRPr>
          </a:p>
          <a:p>
            <a:pPr lvl="4"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is-IS" sz="2600" dirty="0">
                <a:solidFill>
                  <a:srgbClr val="222222"/>
                </a:solidFill>
                <a:latin typeface="var(--font-family)"/>
              </a:rPr>
              <a:t>Framfaravog sveitarfélaga.</a:t>
            </a:r>
          </a:p>
          <a:p>
            <a:pPr lvl="4"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is-IS" sz="2600" dirty="0">
                <a:solidFill>
                  <a:srgbClr val="222222"/>
                </a:solidFill>
                <a:latin typeface="var(--font-family)"/>
              </a:rPr>
              <a:t>Mælaborð um velferð barna.</a:t>
            </a:r>
          </a:p>
          <a:p>
            <a:pPr lvl="4"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is-IS" sz="2600" dirty="0">
                <a:solidFill>
                  <a:srgbClr val="222222"/>
                </a:solidFill>
                <a:latin typeface="var(--font-family)"/>
              </a:rPr>
              <a:t>ISO staðlar.</a:t>
            </a:r>
          </a:p>
          <a:p>
            <a:pPr lvl="4"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is-IS" sz="2600" dirty="0">
                <a:solidFill>
                  <a:srgbClr val="222222"/>
                </a:solidFill>
                <a:latin typeface="var(--font-family)"/>
              </a:rPr>
              <a:t>OECD mælikvarðar … o.s.frv.</a:t>
            </a:r>
          </a:p>
          <a:p>
            <a:pPr marL="283464" lvl="1" indent="0">
              <a:buNone/>
              <a:tabLst>
                <a:tab pos="457200" algn="l"/>
              </a:tabLst>
            </a:pPr>
            <a:endParaRPr lang="is-IS" dirty="0">
              <a:solidFill>
                <a:srgbClr val="222222"/>
              </a:solidFill>
              <a:latin typeface="var(--font-family)"/>
            </a:endParaRPr>
          </a:p>
          <a:p>
            <a:pPr marL="283464" lvl="1" indent="0">
              <a:buNone/>
              <a:tabLst>
                <a:tab pos="457200" algn="l"/>
              </a:tabLst>
            </a:pPr>
            <a:r>
              <a:rPr lang="is-IS" sz="2800" b="1" dirty="0">
                <a:solidFill>
                  <a:srgbClr val="222222"/>
                </a:solidFill>
                <a:latin typeface="var(--font-family)"/>
              </a:rPr>
              <a:t>Niðurstaða</a:t>
            </a: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: 250 mælikvarðar</a:t>
            </a:r>
          </a:p>
          <a:p>
            <a:pPr lvl="2">
              <a:buFont typeface="Wingdings" panose="05000000000000000000" pitchFamily="2" charset="2"/>
              <a:buChar char="ü"/>
              <a:tabLst>
                <a:tab pos="457200" algn="l"/>
              </a:tabLst>
            </a:pPr>
            <a:endParaRPr lang="is-IS" sz="22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104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841548"/>
          </a:xfrm>
        </p:spPr>
        <p:txBody>
          <a:bodyPr>
            <a:normAutofit/>
          </a:bodyPr>
          <a:lstStyle/>
          <a:p>
            <a:r>
              <a:rPr lang="fr-FR" dirty="0"/>
              <a:t>HM </a:t>
            </a:r>
            <a:r>
              <a:rPr lang="fr-FR" dirty="0" err="1"/>
              <a:t>mælikvarðar</a:t>
            </a:r>
            <a:r>
              <a:rPr lang="fr-FR" dirty="0"/>
              <a:t> </a:t>
            </a:r>
            <a:r>
              <a:rPr lang="fr-FR" dirty="0" err="1"/>
              <a:t>fyrir</a:t>
            </a:r>
            <a:r>
              <a:rPr lang="fr-FR" dirty="0"/>
              <a:t> </a:t>
            </a:r>
            <a:r>
              <a:rPr lang="fr-FR" dirty="0" err="1"/>
              <a:t>sveitarfélög</a:t>
            </a:r>
            <a:r>
              <a:rPr lang="fr-FR" dirty="0"/>
              <a:t> – </a:t>
            </a:r>
            <a:r>
              <a:rPr lang="fr-FR" dirty="0" err="1"/>
              <a:t>Ferlið</a:t>
            </a:r>
            <a:r>
              <a:rPr lang="fr-FR" dirty="0"/>
              <a:t> </a:t>
            </a:r>
            <a:r>
              <a:rPr lang="fr-FR" dirty="0" err="1"/>
              <a:t>hingað</a:t>
            </a:r>
            <a:r>
              <a:rPr lang="fr-FR" dirty="0"/>
              <a:t> </a:t>
            </a:r>
            <a:r>
              <a:rPr lang="fr-FR" dirty="0" err="1"/>
              <a:t>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0027" y="1409350"/>
            <a:ext cx="9371948" cy="4739780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457200" algn="l"/>
              </a:tabLst>
            </a:pP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4.	Hver er staðan í dag?</a:t>
            </a:r>
          </a:p>
          <a:p>
            <a:pPr marL="0" indent="0">
              <a:buNone/>
              <a:tabLst>
                <a:tab pos="457200" algn="l"/>
              </a:tabLst>
            </a:pPr>
            <a:endParaRPr lang="is-IS" sz="1000" dirty="0">
              <a:solidFill>
                <a:srgbClr val="222222"/>
              </a:solidFill>
              <a:latin typeface="var(--font-family)"/>
            </a:endParaRPr>
          </a:p>
          <a:p>
            <a:pPr lvl="1"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Þessir 250 mælikvarðar voru greindir nánar út frá nokkrum lykilþáttum:</a:t>
            </a:r>
          </a:p>
          <a:p>
            <a:pPr marL="283464" lvl="1" indent="0">
              <a:buNone/>
              <a:tabLst>
                <a:tab pos="457200" algn="l"/>
              </a:tabLst>
            </a:pPr>
            <a:endParaRPr lang="is-IS" sz="1400" dirty="0">
              <a:solidFill>
                <a:srgbClr val="222222"/>
              </a:solidFill>
              <a:latin typeface="var(--font-family)"/>
            </a:endParaRPr>
          </a:p>
          <a:p>
            <a:pPr lvl="3"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is-IS" sz="2600" dirty="0">
                <a:solidFill>
                  <a:srgbClr val="222222"/>
                </a:solidFill>
                <a:latin typeface="var(--font-family)"/>
              </a:rPr>
              <a:t>Fellur þetta undir starfsemi</a:t>
            </a:r>
            <a:r>
              <a:rPr lang="is-IS" sz="2600">
                <a:solidFill>
                  <a:srgbClr val="222222"/>
                </a:solidFill>
                <a:latin typeface="var(--font-family)"/>
              </a:rPr>
              <a:t>/verkefnum </a:t>
            </a:r>
            <a:r>
              <a:rPr lang="is-IS" sz="2600" dirty="0">
                <a:solidFill>
                  <a:srgbClr val="222222"/>
                </a:solidFill>
                <a:latin typeface="var(--font-family)"/>
              </a:rPr>
              <a:t>sveitarfélaga?</a:t>
            </a:r>
          </a:p>
          <a:p>
            <a:pPr lvl="3"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is-IS" sz="2600" dirty="0">
                <a:solidFill>
                  <a:srgbClr val="222222"/>
                </a:solidFill>
                <a:latin typeface="var(--font-family)"/>
              </a:rPr>
              <a:t>Hafa sveitarfélög áhrif á mælikvarðana?</a:t>
            </a:r>
          </a:p>
          <a:p>
            <a:pPr lvl="3"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is-IS" sz="2600" dirty="0">
                <a:solidFill>
                  <a:srgbClr val="222222"/>
                </a:solidFill>
                <a:latin typeface="var(--font-family)"/>
              </a:rPr>
              <a:t>Eru til gögn hjá Hagstofunni?</a:t>
            </a:r>
          </a:p>
          <a:p>
            <a:pPr lvl="3"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is-IS" sz="2600" dirty="0">
                <a:solidFill>
                  <a:srgbClr val="222222"/>
                </a:solidFill>
                <a:latin typeface="var(--font-family)"/>
              </a:rPr>
              <a:t>Er hægt að skipta gögnunum niður á sveitarfélög og/eða landssvæði?</a:t>
            </a:r>
          </a:p>
          <a:p>
            <a:pPr marL="283464" lvl="1" indent="0">
              <a:buNone/>
              <a:tabLst>
                <a:tab pos="457200" algn="l"/>
              </a:tabLst>
            </a:pPr>
            <a:endParaRPr lang="is-IS" sz="1000" dirty="0">
              <a:solidFill>
                <a:srgbClr val="222222"/>
              </a:solidFill>
              <a:latin typeface="var(--font-family)"/>
            </a:endParaRPr>
          </a:p>
          <a:p>
            <a:pPr marL="283464" lvl="1" indent="0">
              <a:buNone/>
              <a:tabLst>
                <a:tab pos="457200" algn="l"/>
              </a:tabLst>
            </a:pPr>
            <a:r>
              <a:rPr lang="is-IS" sz="2800" b="1" dirty="0">
                <a:solidFill>
                  <a:srgbClr val="222222"/>
                </a:solidFill>
                <a:latin typeface="var(--font-family)"/>
              </a:rPr>
              <a:t>Niðurstaða</a:t>
            </a: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:	52 mælikvarðar í frekari greiningu hjá 						Hagstofunni.</a:t>
            </a:r>
            <a:endParaRPr lang="is-IS" sz="22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350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841548"/>
          </a:xfrm>
        </p:spPr>
        <p:txBody>
          <a:bodyPr>
            <a:normAutofit/>
          </a:bodyPr>
          <a:lstStyle/>
          <a:p>
            <a:r>
              <a:rPr lang="fr-FR" dirty="0"/>
              <a:t>HM </a:t>
            </a:r>
            <a:r>
              <a:rPr lang="fr-FR" dirty="0" err="1"/>
              <a:t>mælikvarðar</a:t>
            </a:r>
            <a:r>
              <a:rPr lang="fr-FR" dirty="0"/>
              <a:t> </a:t>
            </a:r>
            <a:r>
              <a:rPr lang="fr-FR" dirty="0" err="1"/>
              <a:t>fyrir</a:t>
            </a:r>
            <a:r>
              <a:rPr lang="fr-FR" dirty="0"/>
              <a:t> </a:t>
            </a:r>
            <a:r>
              <a:rPr lang="fr-FR" dirty="0" err="1"/>
              <a:t>sveitarfélög</a:t>
            </a:r>
            <a:r>
              <a:rPr lang="fr-FR" dirty="0"/>
              <a:t> – </a:t>
            </a:r>
            <a:r>
              <a:rPr lang="fr-FR" dirty="0" err="1"/>
              <a:t>Næstu</a:t>
            </a:r>
            <a:r>
              <a:rPr lang="fr-FR" dirty="0"/>
              <a:t> </a:t>
            </a:r>
            <a:r>
              <a:rPr lang="fr-FR" dirty="0" err="1"/>
              <a:t>skref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0027" y="1409350"/>
            <a:ext cx="9371948" cy="4739780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457200" algn="l"/>
              </a:tabLst>
            </a:pP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1.	Meðal þess sem Hagstofan er að skoða:</a:t>
            </a:r>
          </a:p>
          <a:p>
            <a:pPr marL="0" indent="0">
              <a:buNone/>
              <a:tabLst>
                <a:tab pos="457200" algn="l"/>
              </a:tabLst>
            </a:pPr>
            <a:endParaRPr lang="is-IS" sz="1400" dirty="0">
              <a:solidFill>
                <a:srgbClr val="222222"/>
              </a:solidFill>
              <a:latin typeface="var(--font-family)"/>
            </a:endParaRPr>
          </a:p>
          <a:p>
            <a:pPr lvl="1"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Hversu mörgum af þessum 52 mælikvörðum er hægt að skipta niður á sveitarfélög og/eða landssvæði?</a:t>
            </a:r>
          </a:p>
          <a:p>
            <a:pPr marL="283464" lvl="1" indent="0">
              <a:buNone/>
              <a:tabLst>
                <a:tab pos="457200" algn="l"/>
              </a:tabLst>
            </a:pPr>
            <a:endParaRPr lang="is-IS" sz="800" dirty="0">
              <a:solidFill>
                <a:srgbClr val="222222"/>
              </a:solidFill>
              <a:latin typeface="var(--font-family)"/>
            </a:endParaRPr>
          </a:p>
          <a:p>
            <a:pPr lvl="1"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Hvað kemur það til með að kosta að skipta þessum mælikvörðum niður á sveitarfélög og/eða landssvæði?</a:t>
            </a:r>
          </a:p>
          <a:p>
            <a:pPr marL="283464" lvl="1" indent="0">
              <a:buNone/>
              <a:tabLst>
                <a:tab pos="457200" algn="l"/>
              </a:tabLst>
            </a:pPr>
            <a:endParaRPr lang="is-IS" sz="800" dirty="0">
              <a:solidFill>
                <a:srgbClr val="222222"/>
              </a:solidFill>
              <a:latin typeface="var(--font-family)"/>
            </a:endParaRPr>
          </a:p>
          <a:p>
            <a:pPr lvl="1"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Hagstofan hafi umsjón með mælikvarðavinnunni? </a:t>
            </a:r>
          </a:p>
          <a:p>
            <a:pPr marL="283464" lvl="1" indent="0">
              <a:buNone/>
              <a:tabLst>
                <a:tab pos="457200" algn="l"/>
              </a:tabLst>
            </a:pPr>
            <a:endParaRPr lang="is-IS" dirty="0">
              <a:solidFill>
                <a:srgbClr val="222222"/>
              </a:solidFill>
              <a:latin typeface="var(--font-family)"/>
            </a:endParaRPr>
          </a:p>
          <a:p>
            <a:pPr marL="0" lvl="1" indent="0">
              <a:spcBef>
                <a:spcPts val="1100"/>
              </a:spcBef>
              <a:buNone/>
              <a:tabLst>
                <a:tab pos="457200" algn="l"/>
              </a:tabLst>
            </a:pP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2.	Samráð við sveitarfélögin: Er gagn í HM mælikvörðum?</a:t>
            </a:r>
          </a:p>
          <a:p>
            <a:pPr marL="283464" lvl="1" indent="0">
              <a:buNone/>
              <a:tabLst>
                <a:tab pos="457200" algn="l"/>
              </a:tabLst>
            </a:pPr>
            <a:endParaRPr lang="is-IS" sz="800" dirty="0">
              <a:solidFill>
                <a:srgbClr val="222222"/>
              </a:solidFill>
              <a:latin typeface="var(--font-family)"/>
            </a:endParaRPr>
          </a:p>
          <a:p>
            <a:pPr marL="283464" lvl="1" indent="0">
              <a:buNone/>
              <a:tabLst>
                <a:tab pos="457200" algn="l"/>
              </a:tabLst>
            </a:pPr>
            <a:r>
              <a:rPr lang="is-IS" sz="2800" dirty="0">
                <a:solidFill>
                  <a:srgbClr val="222222"/>
                </a:solidFill>
                <a:latin typeface="var(--font-family)"/>
              </a:rPr>
              <a:t>					       Hvaða mælikvarða, hversu marga?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95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Ecology 16x9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ture ecology education photo presentation" id="{7F0F9761-0100-4C17-BF9E-67CF75AE15C5}" vid="{05EAB452-BDA9-4EAA-8EB2-AFE424CE899D}"/>
    </a:ext>
  </a:extLst>
</a:theme>
</file>

<file path=ppt/theme/theme2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Samb2020</Template>
  <TotalTime>2547</TotalTime>
  <Words>1151</Words>
  <Application>Microsoft Office PowerPoint</Application>
  <PresentationFormat>Widescreen</PresentationFormat>
  <Paragraphs>210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Corbel</vt:lpstr>
      <vt:lpstr>var(--font-family)</vt:lpstr>
      <vt:lpstr>Wingdings</vt:lpstr>
      <vt:lpstr>Ecology 16x9</vt:lpstr>
      <vt:lpstr>HM mælikvarðar   fyrir sveitarfélög</vt:lpstr>
      <vt:lpstr>HM mælikvarðar fyrir sveitarfélög – Ferlið hingað til</vt:lpstr>
      <vt:lpstr>HM mælikvarðar fyrir sveitarfélög – Ferlið hingað til</vt:lpstr>
      <vt:lpstr>HM mælikvarðar fyrir sveitarfélög – Ferlið hingað til</vt:lpstr>
      <vt:lpstr>HM mælikvarðar fyrir sveitarfélög – Ferlið hingað til</vt:lpstr>
      <vt:lpstr>HM mælikvarðar fyrir sveitarfélög – Ferlið hingað til</vt:lpstr>
      <vt:lpstr>HM mælikvarðar fyrir sveitarfélög – Ferlið hingað til</vt:lpstr>
      <vt:lpstr>HM mælikvarðar fyrir sveitarfélög – Ferlið hingað til</vt:lpstr>
      <vt:lpstr>HM mælikvarðar fyrir sveitarfélög – Næstu skref</vt:lpstr>
      <vt:lpstr>HM mælikvarðar fyrir sveitarfélög – Framtíðin</vt:lpstr>
      <vt:lpstr>HM mælikvarðar fyrir sveitarfélög – Dæmi</vt:lpstr>
      <vt:lpstr>HM mælikvarðar fyrir sveitarfélög – Dæmi</vt:lpstr>
      <vt:lpstr>HM mælikvarðar fyrir sveitarfélög – Dæmi</vt:lpstr>
      <vt:lpstr>HM mælikvarðar fyrir sveitarfélög – Dæmi</vt:lpstr>
      <vt:lpstr>HM mælikvarðar fyrir sveitarfélög – Dæmi</vt:lpstr>
      <vt:lpstr>HM mælikvarðar fyrir sveitarfélög – Dæmi</vt:lpstr>
      <vt:lpstr>HM mælikvarðar fyrir sveitarfélög – Dæmi</vt:lpstr>
      <vt:lpstr>HM mælikvarðar fyrir sveitarfélög – Dæmi</vt:lpstr>
      <vt:lpstr>HM mælikvarðar fyrir sveitarfélög – Dæmi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Ingibjörg Hinriksdóttir</dc:creator>
  <cp:lastModifiedBy>Óttar Freyr Gíslason</cp:lastModifiedBy>
  <cp:revision>231</cp:revision>
  <dcterms:created xsi:type="dcterms:W3CDTF">2021-01-26T12:54:28Z</dcterms:created>
  <dcterms:modified xsi:type="dcterms:W3CDTF">2021-04-16T08:36:45Z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