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2" r:id="rId6"/>
    <p:sldMasterId id="2147483686" r:id="rId7"/>
  </p:sldMasterIdLst>
  <p:notesMasterIdLst>
    <p:notesMasterId r:id="rId93"/>
  </p:notesMasterIdLst>
  <p:sldIdLst>
    <p:sldId id="257" r:id="rId8"/>
    <p:sldId id="482" r:id="rId9"/>
    <p:sldId id="495" r:id="rId10"/>
    <p:sldId id="444" r:id="rId11"/>
    <p:sldId id="484" r:id="rId12"/>
    <p:sldId id="446" r:id="rId13"/>
    <p:sldId id="481" r:id="rId14"/>
    <p:sldId id="447" r:id="rId15"/>
    <p:sldId id="496" r:id="rId16"/>
    <p:sldId id="454" r:id="rId17"/>
    <p:sldId id="456" r:id="rId18"/>
    <p:sldId id="457" r:id="rId19"/>
    <p:sldId id="455" r:id="rId20"/>
    <p:sldId id="497" r:id="rId21"/>
    <p:sldId id="448" r:id="rId22"/>
    <p:sldId id="524" r:id="rId23"/>
    <p:sldId id="466" r:id="rId24"/>
    <p:sldId id="467" r:id="rId25"/>
    <p:sldId id="468" r:id="rId26"/>
    <p:sldId id="469" r:id="rId27"/>
    <p:sldId id="493" r:id="rId28"/>
    <p:sldId id="487" r:id="rId29"/>
    <p:sldId id="488" r:id="rId30"/>
    <p:sldId id="489" r:id="rId31"/>
    <p:sldId id="522" r:id="rId32"/>
    <p:sldId id="498" r:id="rId33"/>
    <p:sldId id="460" r:id="rId34"/>
    <p:sldId id="461" r:id="rId35"/>
    <p:sldId id="490" r:id="rId36"/>
    <p:sldId id="491" r:id="rId37"/>
    <p:sldId id="492" r:id="rId38"/>
    <p:sldId id="503" r:id="rId39"/>
    <p:sldId id="264" r:id="rId40"/>
    <p:sldId id="483" r:id="rId41"/>
    <p:sldId id="388" r:id="rId42"/>
    <p:sldId id="465" r:id="rId43"/>
    <p:sldId id="485" r:id="rId44"/>
    <p:sldId id="486" r:id="rId45"/>
    <p:sldId id="494" r:id="rId46"/>
    <p:sldId id="499" r:id="rId47"/>
    <p:sldId id="504" r:id="rId48"/>
    <p:sldId id="505" r:id="rId49"/>
    <p:sldId id="506" r:id="rId50"/>
    <p:sldId id="501" r:id="rId51"/>
    <p:sldId id="502" r:id="rId52"/>
    <p:sldId id="517" r:id="rId53"/>
    <p:sldId id="518" r:id="rId54"/>
    <p:sldId id="519" r:id="rId55"/>
    <p:sldId id="520" r:id="rId56"/>
    <p:sldId id="380" r:id="rId57"/>
    <p:sldId id="508" r:id="rId58"/>
    <p:sldId id="479" r:id="rId59"/>
    <p:sldId id="381" r:id="rId60"/>
    <p:sldId id="513" r:id="rId61"/>
    <p:sldId id="525" r:id="rId62"/>
    <p:sldId id="514" r:id="rId63"/>
    <p:sldId id="526" r:id="rId64"/>
    <p:sldId id="527" r:id="rId65"/>
    <p:sldId id="528" r:id="rId66"/>
    <p:sldId id="529" r:id="rId67"/>
    <p:sldId id="530" r:id="rId68"/>
    <p:sldId id="531" r:id="rId69"/>
    <p:sldId id="532" r:id="rId70"/>
    <p:sldId id="533" r:id="rId71"/>
    <p:sldId id="534" r:id="rId72"/>
    <p:sldId id="535" r:id="rId73"/>
    <p:sldId id="536" r:id="rId74"/>
    <p:sldId id="515" r:id="rId75"/>
    <p:sldId id="516" r:id="rId76"/>
    <p:sldId id="382" r:id="rId77"/>
    <p:sldId id="512" r:id="rId78"/>
    <p:sldId id="521" r:id="rId79"/>
    <p:sldId id="392" r:id="rId80"/>
    <p:sldId id="393" r:id="rId81"/>
    <p:sldId id="394" r:id="rId82"/>
    <p:sldId id="395" r:id="rId83"/>
    <p:sldId id="396" r:id="rId84"/>
    <p:sldId id="397" r:id="rId85"/>
    <p:sldId id="398" r:id="rId86"/>
    <p:sldId id="383" r:id="rId87"/>
    <p:sldId id="405" r:id="rId88"/>
    <p:sldId id="407" r:id="rId89"/>
    <p:sldId id="401" r:id="rId90"/>
    <p:sldId id="402" r:id="rId91"/>
    <p:sldId id="346" r:id="rId9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dhamn Martin" initials="LM" lastIdx="1" clrIdx="1">
    <p:extLst>
      <p:ext uri="{19B8F6BF-5375-455C-9EA6-DF929625EA0E}">
        <p15:presenceInfo xmlns:p15="http://schemas.microsoft.com/office/powerpoint/2012/main" userId="S-1-5-21-1499430162-1245868380-186260367-599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C10B"/>
    <a:srgbClr val="CC3399"/>
    <a:srgbClr val="66FF33"/>
    <a:srgbClr val="CCFFCC"/>
    <a:srgbClr val="CC6600"/>
    <a:srgbClr val="63A824"/>
    <a:srgbClr val="B9D1D0"/>
    <a:srgbClr val="A9C7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B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GB" sz="1600" noProof="0">
                <a:solidFill>
                  <a:schemeClr val="tx1"/>
                </a:solidFill>
              </a:rPr>
              <a:t>Development</a:t>
            </a:r>
            <a:r>
              <a:rPr lang="en-GB" sz="1600" baseline="0" noProof="0">
                <a:solidFill>
                  <a:schemeClr val="tx1"/>
                </a:solidFill>
              </a:rPr>
              <a:t> of </a:t>
            </a:r>
            <a:r>
              <a:rPr lang="en-GB" sz="1600" baseline="0" noProof="0" err="1">
                <a:solidFill>
                  <a:schemeClr val="tx1"/>
                </a:solidFill>
              </a:rPr>
              <a:t>citizeins</a:t>
            </a:r>
            <a:r>
              <a:rPr lang="en-GB" sz="1600" baseline="0" noProof="0">
                <a:solidFill>
                  <a:schemeClr val="tx1"/>
                </a:solidFill>
              </a:rPr>
              <a:t> voting </a:t>
            </a:r>
            <a:r>
              <a:rPr lang="en-GB" sz="1600" noProof="0">
                <a:solidFill>
                  <a:schemeClr val="tx1"/>
                </a:solidFill>
              </a:rPr>
              <a:t>1970-2014 (percent</a:t>
            </a:r>
            <a:r>
              <a:rPr lang="en-GB" noProof="0"/>
              <a:t>)</a:t>
            </a:r>
          </a:p>
        </c:rich>
      </c:tx>
      <c:overlay val="0"/>
      <c:spPr>
        <a:noFill/>
        <a:ln>
          <a:noFill/>
        </a:ln>
        <a:effectLst/>
      </c:spPr>
    </c:title>
    <c:autoTitleDeleted val="0"/>
    <c:plotArea>
      <c:layout>
        <c:manualLayout>
          <c:layoutTarget val="inner"/>
          <c:xMode val="edge"/>
          <c:yMode val="edge"/>
          <c:x val="6.1493762407097599E-2"/>
          <c:y val="0.12714420288837699"/>
          <c:w val="0.90823157849569502"/>
          <c:h val="0.646622794789663"/>
        </c:manualLayout>
      </c:layout>
      <c:lineChart>
        <c:grouping val="standard"/>
        <c:varyColors val="0"/>
        <c:ser>
          <c:idx val="0"/>
          <c:order val="0"/>
          <c:tx>
            <c:strRef>
              <c:f>Blad1!$B$1</c:f>
              <c:strCache>
                <c:ptCount val="1"/>
                <c:pt idx="0">
                  <c:v>Kommunvalen</c:v>
                </c:pt>
              </c:strCache>
            </c:strRef>
          </c:tx>
          <c:spPr>
            <a:ln w="28575" cap="rnd">
              <a:solidFill>
                <a:schemeClr val="accent1"/>
              </a:solidFill>
              <a:round/>
            </a:ln>
            <a:effectLst/>
          </c:spPr>
          <c:marker>
            <c:symbol val="none"/>
          </c:marker>
          <c:cat>
            <c:numRef>
              <c:f>Blad1!$A$2:$A$15</c:f>
              <c:numCache>
                <c:formatCode>General</c:formatCode>
                <c:ptCount val="14"/>
                <c:pt idx="0">
                  <c:v>1970</c:v>
                </c:pt>
                <c:pt idx="1">
                  <c:v>1973</c:v>
                </c:pt>
                <c:pt idx="2">
                  <c:v>1976</c:v>
                </c:pt>
                <c:pt idx="3">
                  <c:v>1979</c:v>
                </c:pt>
                <c:pt idx="4">
                  <c:v>1982</c:v>
                </c:pt>
                <c:pt idx="5">
                  <c:v>1985</c:v>
                </c:pt>
                <c:pt idx="6">
                  <c:v>1988</c:v>
                </c:pt>
                <c:pt idx="7">
                  <c:v>1991</c:v>
                </c:pt>
                <c:pt idx="8">
                  <c:v>1994</c:v>
                </c:pt>
                <c:pt idx="9">
                  <c:v>1998</c:v>
                </c:pt>
                <c:pt idx="10">
                  <c:v>2002</c:v>
                </c:pt>
                <c:pt idx="11">
                  <c:v>2006</c:v>
                </c:pt>
                <c:pt idx="12">
                  <c:v>2010</c:v>
                </c:pt>
                <c:pt idx="13">
                  <c:v>2014</c:v>
                </c:pt>
              </c:numCache>
            </c:numRef>
          </c:cat>
          <c:val>
            <c:numRef>
              <c:f>Blad1!$B$2:$B$15</c:f>
              <c:numCache>
                <c:formatCode>General</c:formatCode>
                <c:ptCount val="14"/>
                <c:pt idx="0">
                  <c:v>88.1</c:v>
                </c:pt>
                <c:pt idx="1">
                  <c:v>90.5</c:v>
                </c:pt>
                <c:pt idx="2">
                  <c:v>90.4</c:v>
                </c:pt>
                <c:pt idx="3">
                  <c:v>89</c:v>
                </c:pt>
                <c:pt idx="4">
                  <c:v>89.6</c:v>
                </c:pt>
                <c:pt idx="5">
                  <c:v>87.8</c:v>
                </c:pt>
                <c:pt idx="6">
                  <c:v>84</c:v>
                </c:pt>
                <c:pt idx="7">
                  <c:v>84.3</c:v>
                </c:pt>
                <c:pt idx="8">
                  <c:v>84.4</c:v>
                </c:pt>
                <c:pt idx="9">
                  <c:v>78.599999999999994</c:v>
                </c:pt>
                <c:pt idx="10">
                  <c:v>77.900000000000006</c:v>
                </c:pt>
                <c:pt idx="11">
                  <c:v>79.400000000000006</c:v>
                </c:pt>
                <c:pt idx="12">
                  <c:v>81.599999999999994</c:v>
                </c:pt>
                <c:pt idx="13">
                  <c:v>82.8</c:v>
                </c:pt>
              </c:numCache>
            </c:numRef>
          </c:val>
          <c:smooth val="0"/>
          <c:extLst>
            <c:ext xmlns:c16="http://schemas.microsoft.com/office/drawing/2014/chart" uri="{C3380CC4-5D6E-409C-BE32-E72D297353CC}">
              <c16:uniqueId val="{00000000-9D6F-4336-BE2B-ED2B72D78902}"/>
            </c:ext>
          </c:extLst>
        </c:ser>
        <c:ser>
          <c:idx val="1"/>
          <c:order val="1"/>
          <c:tx>
            <c:strRef>
              <c:f>Blad1!$C$1</c:f>
              <c:strCache>
                <c:ptCount val="1"/>
                <c:pt idx="0">
                  <c:v>Landstingsvalen</c:v>
                </c:pt>
              </c:strCache>
            </c:strRef>
          </c:tx>
          <c:spPr>
            <a:ln w="28575" cap="rnd">
              <a:solidFill>
                <a:schemeClr val="accent2"/>
              </a:solidFill>
              <a:round/>
            </a:ln>
            <a:effectLst/>
          </c:spPr>
          <c:marker>
            <c:symbol val="none"/>
          </c:marker>
          <c:cat>
            <c:numRef>
              <c:f>Blad1!$A$2:$A$15</c:f>
              <c:numCache>
                <c:formatCode>General</c:formatCode>
                <c:ptCount val="14"/>
                <c:pt idx="0">
                  <c:v>1970</c:v>
                </c:pt>
                <c:pt idx="1">
                  <c:v>1973</c:v>
                </c:pt>
                <c:pt idx="2">
                  <c:v>1976</c:v>
                </c:pt>
                <c:pt idx="3">
                  <c:v>1979</c:v>
                </c:pt>
                <c:pt idx="4">
                  <c:v>1982</c:v>
                </c:pt>
                <c:pt idx="5">
                  <c:v>1985</c:v>
                </c:pt>
                <c:pt idx="6">
                  <c:v>1988</c:v>
                </c:pt>
                <c:pt idx="7">
                  <c:v>1991</c:v>
                </c:pt>
                <c:pt idx="8">
                  <c:v>1994</c:v>
                </c:pt>
                <c:pt idx="9">
                  <c:v>1998</c:v>
                </c:pt>
                <c:pt idx="10">
                  <c:v>2002</c:v>
                </c:pt>
                <c:pt idx="11">
                  <c:v>2006</c:v>
                </c:pt>
                <c:pt idx="12">
                  <c:v>2010</c:v>
                </c:pt>
                <c:pt idx="13">
                  <c:v>2014</c:v>
                </c:pt>
              </c:numCache>
            </c:numRef>
          </c:cat>
          <c:val>
            <c:numRef>
              <c:f>Blad1!$C$2:$C$15</c:f>
              <c:numCache>
                <c:formatCode>General</c:formatCode>
                <c:ptCount val="14"/>
                <c:pt idx="0">
                  <c:v>88.2</c:v>
                </c:pt>
                <c:pt idx="1">
                  <c:v>90.7</c:v>
                </c:pt>
                <c:pt idx="2">
                  <c:v>90.5</c:v>
                </c:pt>
                <c:pt idx="3">
                  <c:v>89.2</c:v>
                </c:pt>
                <c:pt idx="4">
                  <c:v>89.8</c:v>
                </c:pt>
                <c:pt idx="5">
                  <c:v>88</c:v>
                </c:pt>
                <c:pt idx="6">
                  <c:v>84.2</c:v>
                </c:pt>
                <c:pt idx="7">
                  <c:v>84</c:v>
                </c:pt>
                <c:pt idx="8">
                  <c:v>84.3</c:v>
                </c:pt>
                <c:pt idx="9">
                  <c:v>78.099999999999994</c:v>
                </c:pt>
                <c:pt idx="10">
                  <c:v>77.5</c:v>
                </c:pt>
                <c:pt idx="11">
                  <c:v>78.8</c:v>
                </c:pt>
                <c:pt idx="12">
                  <c:v>81.099999999999994</c:v>
                </c:pt>
                <c:pt idx="13">
                  <c:v>82.5</c:v>
                </c:pt>
              </c:numCache>
            </c:numRef>
          </c:val>
          <c:smooth val="0"/>
          <c:extLst>
            <c:ext xmlns:c16="http://schemas.microsoft.com/office/drawing/2014/chart" uri="{C3380CC4-5D6E-409C-BE32-E72D297353CC}">
              <c16:uniqueId val="{00000001-9D6F-4336-BE2B-ED2B72D78902}"/>
            </c:ext>
          </c:extLst>
        </c:ser>
        <c:ser>
          <c:idx val="2"/>
          <c:order val="2"/>
          <c:tx>
            <c:strRef>
              <c:f>Blad1!$D$1</c:f>
              <c:strCache>
                <c:ptCount val="1"/>
                <c:pt idx="0">
                  <c:v>Riksdagsvalen</c:v>
                </c:pt>
              </c:strCache>
            </c:strRef>
          </c:tx>
          <c:spPr>
            <a:ln w="28575" cap="rnd">
              <a:solidFill>
                <a:schemeClr val="accent3"/>
              </a:solidFill>
              <a:round/>
            </a:ln>
            <a:effectLst/>
          </c:spPr>
          <c:marker>
            <c:symbol val="none"/>
          </c:marker>
          <c:cat>
            <c:numRef>
              <c:f>Blad1!$A$2:$A$15</c:f>
              <c:numCache>
                <c:formatCode>General</c:formatCode>
                <c:ptCount val="14"/>
                <c:pt idx="0">
                  <c:v>1970</c:v>
                </c:pt>
                <c:pt idx="1">
                  <c:v>1973</c:v>
                </c:pt>
                <c:pt idx="2">
                  <c:v>1976</c:v>
                </c:pt>
                <c:pt idx="3">
                  <c:v>1979</c:v>
                </c:pt>
                <c:pt idx="4">
                  <c:v>1982</c:v>
                </c:pt>
                <c:pt idx="5">
                  <c:v>1985</c:v>
                </c:pt>
                <c:pt idx="6">
                  <c:v>1988</c:v>
                </c:pt>
                <c:pt idx="7">
                  <c:v>1991</c:v>
                </c:pt>
                <c:pt idx="8">
                  <c:v>1994</c:v>
                </c:pt>
                <c:pt idx="9">
                  <c:v>1998</c:v>
                </c:pt>
                <c:pt idx="10">
                  <c:v>2002</c:v>
                </c:pt>
                <c:pt idx="11">
                  <c:v>2006</c:v>
                </c:pt>
                <c:pt idx="12">
                  <c:v>2010</c:v>
                </c:pt>
                <c:pt idx="13">
                  <c:v>2014</c:v>
                </c:pt>
              </c:numCache>
            </c:numRef>
          </c:cat>
          <c:val>
            <c:numRef>
              <c:f>Blad1!$D$2:$D$15</c:f>
              <c:numCache>
                <c:formatCode>General</c:formatCode>
                <c:ptCount val="14"/>
                <c:pt idx="0">
                  <c:v>88.3</c:v>
                </c:pt>
                <c:pt idx="1">
                  <c:v>90.8</c:v>
                </c:pt>
                <c:pt idx="2">
                  <c:v>91.8</c:v>
                </c:pt>
                <c:pt idx="3">
                  <c:v>90.7</c:v>
                </c:pt>
                <c:pt idx="4">
                  <c:v>91.4</c:v>
                </c:pt>
                <c:pt idx="5">
                  <c:v>89.9</c:v>
                </c:pt>
                <c:pt idx="6">
                  <c:v>86</c:v>
                </c:pt>
                <c:pt idx="7">
                  <c:v>86.7</c:v>
                </c:pt>
                <c:pt idx="8">
                  <c:v>86.8</c:v>
                </c:pt>
                <c:pt idx="9">
                  <c:v>81.400000000000006</c:v>
                </c:pt>
                <c:pt idx="10">
                  <c:v>80.099999999999994</c:v>
                </c:pt>
                <c:pt idx="11">
                  <c:v>82</c:v>
                </c:pt>
                <c:pt idx="12">
                  <c:v>84.6</c:v>
                </c:pt>
                <c:pt idx="13">
                  <c:v>85.8</c:v>
                </c:pt>
              </c:numCache>
            </c:numRef>
          </c:val>
          <c:smooth val="0"/>
          <c:extLst>
            <c:ext xmlns:c16="http://schemas.microsoft.com/office/drawing/2014/chart" uri="{C3380CC4-5D6E-409C-BE32-E72D297353CC}">
              <c16:uniqueId val="{00000002-9D6F-4336-BE2B-ED2B72D78902}"/>
            </c:ext>
          </c:extLst>
        </c:ser>
        <c:dLbls>
          <c:showLegendKey val="0"/>
          <c:showVal val="0"/>
          <c:showCatName val="0"/>
          <c:showSerName val="0"/>
          <c:showPercent val="0"/>
          <c:showBubbleSize val="0"/>
        </c:dLbls>
        <c:smooth val="0"/>
        <c:axId val="459371520"/>
        <c:axId val="459371912"/>
      </c:lineChart>
      <c:catAx>
        <c:axId val="45937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s-IS"/>
          </a:p>
        </c:txPr>
        <c:crossAx val="459371912"/>
        <c:crosses val="autoZero"/>
        <c:auto val="1"/>
        <c:lblAlgn val="ctr"/>
        <c:lblOffset val="100"/>
        <c:noMultiLvlLbl val="0"/>
      </c:catAx>
      <c:valAx>
        <c:axId val="459371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s-IS"/>
          </a:p>
        </c:txPr>
        <c:crossAx val="45937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sz="1400"/>
      </a:pPr>
      <a:endParaRPr lang="is-I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51884-D16E-4DD8-9041-A77E040093D2}"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sv-SE"/>
        </a:p>
      </dgm:t>
    </dgm:pt>
    <dgm:pt modelId="{6A0CC791-EA3B-4C47-8D25-D789F585F8BC}">
      <dgm:prSet phldrT="[Text]"/>
      <dgm:spPr/>
      <dgm:t>
        <a:bodyPr/>
        <a:lstStyle/>
        <a:p>
          <a:r>
            <a:rPr lang="sv-SE" err="1"/>
            <a:t>Internal</a:t>
          </a:r>
          <a:br>
            <a:rPr lang="sv-SE"/>
          </a:br>
          <a:r>
            <a:rPr lang="sv-SE" b="0" err="1"/>
            <a:t>structure</a:t>
          </a:r>
          <a:r>
            <a:rPr lang="sv-SE"/>
            <a:t> </a:t>
          </a:r>
        </a:p>
      </dgm:t>
    </dgm:pt>
    <dgm:pt modelId="{8150BA06-124E-41F3-9C30-D2A3C2C63B82}" type="parTrans" cxnId="{D3818ACC-DFF0-452D-8C9F-C865C6EB22F7}">
      <dgm:prSet/>
      <dgm:spPr/>
      <dgm:t>
        <a:bodyPr/>
        <a:lstStyle/>
        <a:p>
          <a:endParaRPr lang="sv-SE"/>
        </a:p>
      </dgm:t>
    </dgm:pt>
    <dgm:pt modelId="{7CAD52D3-236F-4BAB-97DB-0DC1E9F95735}" type="sibTrans" cxnId="{D3818ACC-DFF0-452D-8C9F-C865C6EB22F7}">
      <dgm:prSet/>
      <dgm:spPr/>
      <dgm:t>
        <a:bodyPr/>
        <a:lstStyle/>
        <a:p>
          <a:endParaRPr lang="sv-SE"/>
        </a:p>
      </dgm:t>
    </dgm:pt>
    <dgm:pt modelId="{7B4629AF-52C1-48DA-ABA0-C9B3735472F9}">
      <dgm:prSet phldrT="[Text]"/>
      <dgm:spPr/>
      <dgm:t>
        <a:bodyPr/>
        <a:lstStyle/>
        <a:p>
          <a:r>
            <a:rPr lang="sv-SE" err="1"/>
            <a:t>Internal</a:t>
          </a:r>
          <a:r>
            <a:rPr lang="sv-SE"/>
            <a:t> </a:t>
          </a:r>
          <a:r>
            <a:rPr lang="sv-SE" err="1"/>
            <a:t>with</a:t>
          </a:r>
          <a:r>
            <a:rPr lang="sv-SE"/>
            <a:t> </a:t>
          </a:r>
          <a:r>
            <a:rPr lang="sv-SE" err="1"/>
            <a:t>promesis</a:t>
          </a:r>
          <a:r>
            <a:rPr lang="sv-SE"/>
            <a:t> </a:t>
          </a:r>
        </a:p>
      </dgm:t>
    </dgm:pt>
    <dgm:pt modelId="{3745E999-5346-4533-9CAC-EDFE02B7034D}" type="parTrans" cxnId="{0ECFB1D4-F9BE-457A-A685-EC85F05333B7}">
      <dgm:prSet/>
      <dgm:spPr/>
      <dgm:t>
        <a:bodyPr/>
        <a:lstStyle/>
        <a:p>
          <a:endParaRPr lang="sv-SE"/>
        </a:p>
      </dgm:t>
    </dgm:pt>
    <dgm:pt modelId="{641D8D00-08A5-48DF-A8BF-1DAAE64A8106}" type="sibTrans" cxnId="{0ECFB1D4-F9BE-457A-A685-EC85F05333B7}">
      <dgm:prSet/>
      <dgm:spPr/>
      <dgm:t>
        <a:bodyPr/>
        <a:lstStyle/>
        <a:p>
          <a:endParaRPr lang="sv-SE"/>
        </a:p>
      </dgm:t>
    </dgm:pt>
    <dgm:pt modelId="{7B11020A-A227-4EDF-85A9-3302C33AE19A}">
      <dgm:prSet phldrT="[Text]"/>
      <dgm:spPr/>
      <dgm:t>
        <a:bodyPr/>
        <a:lstStyle/>
        <a:p>
          <a:r>
            <a:rPr lang="sv-SE" err="1"/>
            <a:t>Cooperation</a:t>
          </a:r>
          <a:endParaRPr lang="sv-SE"/>
        </a:p>
      </dgm:t>
    </dgm:pt>
    <dgm:pt modelId="{21FCB5D4-599C-4C15-9070-26DEAD336A1E}" type="parTrans" cxnId="{AC75A861-BBBB-4190-A6F1-DF6ABAA872F9}">
      <dgm:prSet/>
      <dgm:spPr/>
      <dgm:t>
        <a:bodyPr/>
        <a:lstStyle/>
        <a:p>
          <a:endParaRPr lang="sv-SE"/>
        </a:p>
      </dgm:t>
    </dgm:pt>
    <dgm:pt modelId="{AF3ABF92-376D-4A4C-B2E6-108C43669115}" type="sibTrans" cxnId="{AC75A861-BBBB-4190-A6F1-DF6ABAA872F9}">
      <dgm:prSet/>
      <dgm:spPr/>
      <dgm:t>
        <a:bodyPr/>
        <a:lstStyle/>
        <a:p>
          <a:endParaRPr lang="sv-SE"/>
        </a:p>
      </dgm:t>
    </dgm:pt>
    <dgm:pt modelId="{353686D6-1EA7-4277-95C0-1B0E6B370BA7}">
      <dgm:prSet phldrT="[Text]"/>
      <dgm:spPr/>
      <dgm:t>
        <a:bodyPr/>
        <a:lstStyle/>
        <a:p>
          <a:r>
            <a:rPr lang="sv-SE" err="1"/>
            <a:t>Lead</a:t>
          </a:r>
          <a:r>
            <a:rPr lang="sv-SE"/>
            <a:t> by </a:t>
          </a:r>
          <a:r>
            <a:rPr lang="sv-SE" err="1"/>
            <a:t>citizens</a:t>
          </a:r>
          <a:endParaRPr lang="sv-SE"/>
        </a:p>
      </dgm:t>
    </dgm:pt>
    <dgm:pt modelId="{C4C4B2A4-C5E4-40C6-B67B-F5F29108ADA1}" type="parTrans" cxnId="{E54DB122-C13F-4ECC-AE4C-211B3F80712C}">
      <dgm:prSet/>
      <dgm:spPr/>
      <dgm:t>
        <a:bodyPr/>
        <a:lstStyle/>
        <a:p>
          <a:endParaRPr lang="sv-SE"/>
        </a:p>
      </dgm:t>
    </dgm:pt>
    <dgm:pt modelId="{EDC54171-0383-4001-BD96-A329F5E989A4}" type="sibTrans" cxnId="{E54DB122-C13F-4ECC-AE4C-211B3F80712C}">
      <dgm:prSet/>
      <dgm:spPr/>
      <dgm:t>
        <a:bodyPr/>
        <a:lstStyle/>
        <a:p>
          <a:endParaRPr lang="sv-SE"/>
        </a:p>
      </dgm:t>
    </dgm:pt>
    <dgm:pt modelId="{EF748603-443B-431A-BC28-D827EB481D18}" type="pres">
      <dgm:prSet presAssocID="{33A51884-D16E-4DD8-9041-A77E040093D2}" presName="Name0" presStyleCnt="0">
        <dgm:presLayoutVars>
          <dgm:dir/>
          <dgm:resizeHandles val="exact"/>
        </dgm:presLayoutVars>
      </dgm:prSet>
      <dgm:spPr/>
    </dgm:pt>
    <dgm:pt modelId="{C30A55A7-4BE0-49E0-B3D9-48529A75D3BB}" type="pres">
      <dgm:prSet presAssocID="{6A0CC791-EA3B-4C47-8D25-D789F585F8BC}" presName="Name5" presStyleLbl="vennNode1" presStyleIdx="0" presStyleCnt="4">
        <dgm:presLayoutVars>
          <dgm:bulletEnabled val="1"/>
        </dgm:presLayoutVars>
      </dgm:prSet>
      <dgm:spPr/>
    </dgm:pt>
    <dgm:pt modelId="{07EF13A3-2592-4931-AC9F-29F3EEE11940}" type="pres">
      <dgm:prSet presAssocID="{7CAD52D3-236F-4BAB-97DB-0DC1E9F95735}" presName="space" presStyleCnt="0"/>
      <dgm:spPr/>
    </dgm:pt>
    <dgm:pt modelId="{DA3A03BE-8884-4458-BCBE-B5A0FF98D8B8}" type="pres">
      <dgm:prSet presAssocID="{7B4629AF-52C1-48DA-ABA0-C9B3735472F9}" presName="Name5" presStyleLbl="vennNode1" presStyleIdx="1" presStyleCnt="4">
        <dgm:presLayoutVars>
          <dgm:bulletEnabled val="1"/>
        </dgm:presLayoutVars>
      </dgm:prSet>
      <dgm:spPr/>
    </dgm:pt>
    <dgm:pt modelId="{AB27BEE3-7DA9-47D1-83B7-3115C48A69CB}" type="pres">
      <dgm:prSet presAssocID="{641D8D00-08A5-48DF-A8BF-1DAAE64A8106}" presName="space" presStyleCnt="0"/>
      <dgm:spPr/>
    </dgm:pt>
    <dgm:pt modelId="{9658E4D3-61ED-423D-9A1B-21BBD0D190E7}" type="pres">
      <dgm:prSet presAssocID="{7B11020A-A227-4EDF-85A9-3302C33AE19A}" presName="Name5" presStyleLbl="vennNode1" presStyleIdx="2" presStyleCnt="4">
        <dgm:presLayoutVars>
          <dgm:bulletEnabled val="1"/>
        </dgm:presLayoutVars>
      </dgm:prSet>
      <dgm:spPr/>
    </dgm:pt>
    <dgm:pt modelId="{A36B46FD-2EEA-492C-BCE6-690A0B9C8FD8}" type="pres">
      <dgm:prSet presAssocID="{AF3ABF92-376D-4A4C-B2E6-108C43669115}" presName="space" presStyleCnt="0"/>
      <dgm:spPr/>
    </dgm:pt>
    <dgm:pt modelId="{B436D68F-D963-4DE8-8321-D66AD7116443}" type="pres">
      <dgm:prSet presAssocID="{353686D6-1EA7-4277-95C0-1B0E6B370BA7}" presName="Name5" presStyleLbl="vennNode1" presStyleIdx="3" presStyleCnt="4">
        <dgm:presLayoutVars>
          <dgm:bulletEnabled val="1"/>
        </dgm:presLayoutVars>
      </dgm:prSet>
      <dgm:spPr/>
    </dgm:pt>
  </dgm:ptLst>
  <dgm:cxnLst>
    <dgm:cxn modelId="{E54DB122-C13F-4ECC-AE4C-211B3F80712C}" srcId="{33A51884-D16E-4DD8-9041-A77E040093D2}" destId="{353686D6-1EA7-4277-95C0-1B0E6B370BA7}" srcOrd="3" destOrd="0" parTransId="{C4C4B2A4-C5E4-40C6-B67B-F5F29108ADA1}" sibTransId="{EDC54171-0383-4001-BD96-A329F5E989A4}"/>
    <dgm:cxn modelId="{C458D622-0BEA-4871-99F4-6B5620F49F5E}" type="presOf" srcId="{7B11020A-A227-4EDF-85A9-3302C33AE19A}" destId="{9658E4D3-61ED-423D-9A1B-21BBD0D190E7}" srcOrd="0" destOrd="0" presId="urn:microsoft.com/office/officeart/2005/8/layout/venn3"/>
    <dgm:cxn modelId="{2683C938-1C28-48BF-8D3C-C9C8687D5C96}" type="presOf" srcId="{7B4629AF-52C1-48DA-ABA0-C9B3735472F9}" destId="{DA3A03BE-8884-4458-BCBE-B5A0FF98D8B8}" srcOrd="0" destOrd="0" presId="urn:microsoft.com/office/officeart/2005/8/layout/venn3"/>
    <dgm:cxn modelId="{AC75A861-BBBB-4190-A6F1-DF6ABAA872F9}" srcId="{33A51884-D16E-4DD8-9041-A77E040093D2}" destId="{7B11020A-A227-4EDF-85A9-3302C33AE19A}" srcOrd="2" destOrd="0" parTransId="{21FCB5D4-599C-4C15-9070-26DEAD336A1E}" sibTransId="{AF3ABF92-376D-4A4C-B2E6-108C43669115}"/>
    <dgm:cxn modelId="{093B5876-5C7F-4207-AA3E-1E509A350753}" type="presOf" srcId="{353686D6-1EA7-4277-95C0-1B0E6B370BA7}" destId="{B436D68F-D963-4DE8-8321-D66AD7116443}" srcOrd="0" destOrd="0" presId="urn:microsoft.com/office/officeart/2005/8/layout/venn3"/>
    <dgm:cxn modelId="{A30503BD-DAB6-4E66-97AF-B059F96F3984}" type="presOf" srcId="{33A51884-D16E-4DD8-9041-A77E040093D2}" destId="{EF748603-443B-431A-BC28-D827EB481D18}" srcOrd="0" destOrd="0" presId="urn:microsoft.com/office/officeart/2005/8/layout/venn3"/>
    <dgm:cxn modelId="{D3818ACC-DFF0-452D-8C9F-C865C6EB22F7}" srcId="{33A51884-D16E-4DD8-9041-A77E040093D2}" destId="{6A0CC791-EA3B-4C47-8D25-D789F585F8BC}" srcOrd="0" destOrd="0" parTransId="{8150BA06-124E-41F3-9C30-D2A3C2C63B82}" sibTransId="{7CAD52D3-236F-4BAB-97DB-0DC1E9F95735}"/>
    <dgm:cxn modelId="{8E53F7D2-05F1-430C-ACD5-5C91D1CF4A1A}" type="presOf" srcId="{6A0CC791-EA3B-4C47-8D25-D789F585F8BC}" destId="{C30A55A7-4BE0-49E0-B3D9-48529A75D3BB}" srcOrd="0" destOrd="0" presId="urn:microsoft.com/office/officeart/2005/8/layout/venn3"/>
    <dgm:cxn modelId="{0ECFB1D4-F9BE-457A-A685-EC85F05333B7}" srcId="{33A51884-D16E-4DD8-9041-A77E040093D2}" destId="{7B4629AF-52C1-48DA-ABA0-C9B3735472F9}" srcOrd="1" destOrd="0" parTransId="{3745E999-5346-4533-9CAC-EDFE02B7034D}" sibTransId="{641D8D00-08A5-48DF-A8BF-1DAAE64A8106}"/>
    <dgm:cxn modelId="{D38854E6-160D-4D8B-B7EF-6E0239C8CD09}" type="presParOf" srcId="{EF748603-443B-431A-BC28-D827EB481D18}" destId="{C30A55A7-4BE0-49E0-B3D9-48529A75D3BB}" srcOrd="0" destOrd="0" presId="urn:microsoft.com/office/officeart/2005/8/layout/venn3"/>
    <dgm:cxn modelId="{1E3C815F-AE50-461A-A28A-603D3B7B2831}" type="presParOf" srcId="{EF748603-443B-431A-BC28-D827EB481D18}" destId="{07EF13A3-2592-4931-AC9F-29F3EEE11940}" srcOrd="1" destOrd="0" presId="urn:microsoft.com/office/officeart/2005/8/layout/venn3"/>
    <dgm:cxn modelId="{274C9D3E-40B3-4228-9BB3-F9DAE01FA357}" type="presParOf" srcId="{EF748603-443B-431A-BC28-D827EB481D18}" destId="{DA3A03BE-8884-4458-BCBE-B5A0FF98D8B8}" srcOrd="2" destOrd="0" presId="urn:microsoft.com/office/officeart/2005/8/layout/venn3"/>
    <dgm:cxn modelId="{2B632374-C791-43E9-A840-9CDD96223760}" type="presParOf" srcId="{EF748603-443B-431A-BC28-D827EB481D18}" destId="{AB27BEE3-7DA9-47D1-83B7-3115C48A69CB}" srcOrd="3" destOrd="0" presId="urn:microsoft.com/office/officeart/2005/8/layout/venn3"/>
    <dgm:cxn modelId="{56017F0D-E281-4D6E-9E97-3F15E8E9E4CC}" type="presParOf" srcId="{EF748603-443B-431A-BC28-D827EB481D18}" destId="{9658E4D3-61ED-423D-9A1B-21BBD0D190E7}" srcOrd="4" destOrd="0" presId="urn:microsoft.com/office/officeart/2005/8/layout/venn3"/>
    <dgm:cxn modelId="{8E648EF0-331E-4E9D-8340-3B3C97031F75}" type="presParOf" srcId="{EF748603-443B-431A-BC28-D827EB481D18}" destId="{A36B46FD-2EEA-492C-BCE6-690A0B9C8FD8}" srcOrd="5" destOrd="0" presId="urn:microsoft.com/office/officeart/2005/8/layout/venn3"/>
    <dgm:cxn modelId="{8DDD2A0B-B3E5-4DC3-AE8D-E657C26079F2}" type="presParOf" srcId="{EF748603-443B-431A-BC28-D827EB481D18}" destId="{B436D68F-D963-4DE8-8321-D66AD7116443}"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D2BE92-2D85-4EA6-B2B0-57BE5789EE24}" type="doc">
      <dgm:prSet loTypeId="urn:microsoft.com/office/officeart/2005/8/layout/venn1" loCatId="relationship" qsTypeId="urn:microsoft.com/office/officeart/2005/8/quickstyle/simple1" qsCatId="simple" csTypeId="urn:microsoft.com/office/officeart/2005/8/colors/accent1_2" csCatId="accent1" phldr="1"/>
      <dgm:spPr/>
    </dgm:pt>
    <dgm:pt modelId="{C5C49EF5-98BD-46C8-8D08-374E9BCE773D}">
      <dgm:prSet phldrT="[Text]"/>
      <dgm:spPr/>
      <dgm:t>
        <a:bodyPr/>
        <a:lstStyle/>
        <a:p>
          <a:r>
            <a:rPr lang="sv-SE"/>
            <a:t>Process </a:t>
          </a:r>
          <a:r>
            <a:rPr lang="sv-SE" err="1"/>
            <a:t>leader</a:t>
          </a:r>
          <a:endParaRPr lang="sv-SE"/>
        </a:p>
      </dgm:t>
    </dgm:pt>
    <dgm:pt modelId="{7C978ED9-E1B0-4CFD-99B9-1EF95FF47494}" type="parTrans" cxnId="{BA1DF2FE-9732-42D6-9B5E-4F74F8883924}">
      <dgm:prSet/>
      <dgm:spPr/>
      <dgm:t>
        <a:bodyPr/>
        <a:lstStyle/>
        <a:p>
          <a:endParaRPr lang="sv-SE"/>
        </a:p>
      </dgm:t>
    </dgm:pt>
    <dgm:pt modelId="{BF4D2395-A53A-414A-B946-8A9FA3252712}" type="sibTrans" cxnId="{BA1DF2FE-9732-42D6-9B5E-4F74F8883924}">
      <dgm:prSet/>
      <dgm:spPr/>
      <dgm:t>
        <a:bodyPr/>
        <a:lstStyle/>
        <a:p>
          <a:endParaRPr lang="sv-SE"/>
        </a:p>
      </dgm:t>
    </dgm:pt>
    <dgm:pt modelId="{1204534E-1F8F-4A79-9CC4-AA3230709131}">
      <dgm:prSet phldrT="[Text]"/>
      <dgm:spPr/>
      <dgm:t>
        <a:bodyPr/>
        <a:lstStyle/>
        <a:p>
          <a:r>
            <a:rPr lang="sv-SE" err="1"/>
            <a:t>Working</a:t>
          </a:r>
          <a:r>
            <a:rPr lang="sv-SE"/>
            <a:t> </a:t>
          </a:r>
          <a:r>
            <a:rPr lang="sv-SE" err="1"/>
            <a:t>group</a:t>
          </a:r>
          <a:endParaRPr lang="sv-SE"/>
        </a:p>
      </dgm:t>
    </dgm:pt>
    <dgm:pt modelId="{DDF3D1BA-7DE2-421A-B8D7-D2B9A5C71278}" type="parTrans" cxnId="{3EDB4714-4534-4733-A691-E0F86D9D2E08}">
      <dgm:prSet/>
      <dgm:spPr/>
      <dgm:t>
        <a:bodyPr/>
        <a:lstStyle/>
        <a:p>
          <a:endParaRPr lang="sv-SE"/>
        </a:p>
      </dgm:t>
    </dgm:pt>
    <dgm:pt modelId="{DC4DA083-5BA5-486E-A6E9-8E594C0964FB}" type="sibTrans" cxnId="{3EDB4714-4534-4733-A691-E0F86D9D2E08}">
      <dgm:prSet/>
      <dgm:spPr/>
      <dgm:t>
        <a:bodyPr/>
        <a:lstStyle/>
        <a:p>
          <a:endParaRPr lang="sv-SE"/>
        </a:p>
      </dgm:t>
    </dgm:pt>
    <dgm:pt modelId="{A20B4D6D-8366-45A7-A047-322119697CC0}">
      <dgm:prSet phldrT="[Text]"/>
      <dgm:spPr/>
      <dgm:t>
        <a:bodyPr/>
        <a:lstStyle/>
        <a:p>
          <a:r>
            <a:rPr lang="sv-SE" err="1"/>
            <a:t>Steering</a:t>
          </a:r>
          <a:r>
            <a:rPr lang="sv-SE"/>
            <a:t> </a:t>
          </a:r>
          <a:r>
            <a:rPr lang="sv-SE" err="1"/>
            <a:t>group</a:t>
          </a:r>
          <a:endParaRPr lang="sv-SE"/>
        </a:p>
      </dgm:t>
    </dgm:pt>
    <dgm:pt modelId="{4098FDF5-2445-4669-9938-84FD0D355CC0}" type="parTrans" cxnId="{F8215FDE-F8B6-46C1-9BBB-7475C13ADEE4}">
      <dgm:prSet/>
      <dgm:spPr/>
      <dgm:t>
        <a:bodyPr/>
        <a:lstStyle/>
        <a:p>
          <a:endParaRPr lang="sv-SE"/>
        </a:p>
      </dgm:t>
    </dgm:pt>
    <dgm:pt modelId="{E644E0CF-A26A-4FA4-82BE-6A7B3EC15B0F}" type="sibTrans" cxnId="{F8215FDE-F8B6-46C1-9BBB-7475C13ADEE4}">
      <dgm:prSet/>
      <dgm:spPr/>
      <dgm:t>
        <a:bodyPr/>
        <a:lstStyle/>
        <a:p>
          <a:endParaRPr lang="sv-SE"/>
        </a:p>
      </dgm:t>
    </dgm:pt>
    <dgm:pt modelId="{8EE2CE86-AA5D-428B-B634-4326727CA2B1}" type="pres">
      <dgm:prSet presAssocID="{8DD2BE92-2D85-4EA6-B2B0-57BE5789EE24}" presName="compositeShape" presStyleCnt="0">
        <dgm:presLayoutVars>
          <dgm:chMax val="7"/>
          <dgm:dir/>
          <dgm:resizeHandles val="exact"/>
        </dgm:presLayoutVars>
      </dgm:prSet>
      <dgm:spPr/>
    </dgm:pt>
    <dgm:pt modelId="{48B3A111-7504-41E0-8488-080988B92A80}" type="pres">
      <dgm:prSet presAssocID="{C5C49EF5-98BD-46C8-8D08-374E9BCE773D}" presName="circ1" presStyleLbl="vennNode1" presStyleIdx="0" presStyleCnt="3"/>
      <dgm:spPr/>
    </dgm:pt>
    <dgm:pt modelId="{EA7343DB-07B2-4C9C-8410-CEC24E8161F3}" type="pres">
      <dgm:prSet presAssocID="{C5C49EF5-98BD-46C8-8D08-374E9BCE773D}" presName="circ1Tx" presStyleLbl="revTx" presStyleIdx="0" presStyleCnt="0">
        <dgm:presLayoutVars>
          <dgm:chMax val="0"/>
          <dgm:chPref val="0"/>
          <dgm:bulletEnabled val="1"/>
        </dgm:presLayoutVars>
      </dgm:prSet>
      <dgm:spPr/>
    </dgm:pt>
    <dgm:pt modelId="{A827C94C-0F1A-4A34-B871-E372C1FD0832}" type="pres">
      <dgm:prSet presAssocID="{1204534E-1F8F-4A79-9CC4-AA3230709131}" presName="circ2" presStyleLbl="vennNode1" presStyleIdx="1" presStyleCnt="3"/>
      <dgm:spPr/>
    </dgm:pt>
    <dgm:pt modelId="{841DB42C-C0CB-46B9-B08B-B8F08F550F5D}" type="pres">
      <dgm:prSet presAssocID="{1204534E-1F8F-4A79-9CC4-AA3230709131}" presName="circ2Tx" presStyleLbl="revTx" presStyleIdx="0" presStyleCnt="0">
        <dgm:presLayoutVars>
          <dgm:chMax val="0"/>
          <dgm:chPref val="0"/>
          <dgm:bulletEnabled val="1"/>
        </dgm:presLayoutVars>
      </dgm:prSet>
      <dgm:spPr/>
    </dgm:pt>
    <dgm:pt modelId="{B2945819-F80C-40B2-A46F-D881E3C58D4D}" type="pres">
      <dgm:prSet presAssocID="{A20B4D6D-8366-45A7-A047-322119697CC0}" presName="circ3" presStyleLbl="vennNode1" presStyleIdx="2" presStyleCnt="3"/>
      <dgm:spPr/>
    </dgm:pt>
    <dgm:pt modelId="{B05751A4-9A11-4A77-81BD-8B8D2047986F}" type="pres">
      <dgm:prSet presAssocID="{A20B4D6D-8366-45A7-A047-322119697CC0}" presName="circ3Tx" presStyleLbl="revTx" presStyleIdx="0" presStyleCnt="0">
        <dgm:presLayoutVars>
          <dgm:chMax val="0"/>
          <dgm:chPref val="0"/>
          <dgm:bulletEnabled val="1"/>
        </dgm:presLayoutVars>
      </dgm:prSet>
      <dgm:spPr/>
    </dgm:pt>
  </dgm:ptLst>
  <dgm:cxnLst>
    <dgm:cxn modelId="{E0C0280A-48BE-42CB-BA52-4DB6044EBD78}" type="presOf" srcId="{1204534E-1F8F-4A79-9CC4-AA3230709131}" destId="{A827C94C-0F1A-4A34-B871-E372C1FD0832}" srcOrd="0" destOrd="0" presId="urn:microsoft.com/office/officeart/2005/8/layout/venn1"/>
    <dgm:cxn modelId="{D6ED320C-06D8-419A-B5B6-215D6949F510}" type="presOf" srcId="{C5C49EF5-98BD-46C8-8D08-374E9BCE773D}" destId="{EA7343DB-07B2-4C9C-8410-CEC24E8161F3}" srcOrd="1" destOrd="0" presId="urn:microsoft.com/office/officeart/2005/8/layout/venn1"/>
    <dgm:cxn modelId="{3EDB4714-4534-4733-A691-E0F86D9D2E08}" srcId="{8DD2BE92-2D85-4EA6-B2B0-57BE5789EE24}" destId="{1204534E-1F8F-4A79-9CC4-AA3230709131}" srcOrd="1" destOrd="0" parTransId="{DDF3D1BA-7DE2-421A-B8D7-D2B9A5C71278}" sibTransId="{DC4DA083-5BA5-486E-A6E9-8E594C0964FB}"/>
    <dgm:cxn modelId="{453B813F-6D34-4757-886D-59DF76DB69AC}" type="presOf" srcId="{1204534E-1F8F-4A79-9CC4-AA3230709131}" destId="{841DB42C-C0CB-46B9-B08B-B8F08F550F5D}" srcOrd="1" destOrd="0" presId="urn:microsoft.com/office/officeart/2005/8/layout/venn1"/>
    <dgm:cxn modelId="{9015756E-AE1A-4068-A0DB-23E7EC4743A2}" type="presOf" srcId="{C5C49EF5-98BD-46C8-8D08-374E9BCE773D}" destId="{48B3A111-7504-41E0-8488-080988B92A80}" srcOrd="0" destOrd="0" presId="urn:microsoft.com/office/officeart/2005/8/layout/venn1"/>
    <dgm:cxn modelId="{18C77CCE-E0F9-4BDB-B1B0-1B21984DD9F4}" type="presOf" srcId="{A20B4D6D-8366-45A7-A047-322119697CC0}" destId="{B2945819-F80C-40B2-A46F-D881E3C58D4D}" srcOrd="0" destOrd="0" presId="urn:microsoft.com/office/officeart/2005/8/layout/venn1"/>
    <dgm:cxn modelId="{5BD13CDB-2D8F-4C37-9679-F2BE83EB20A2}" type="presOf" srcId="{8DD2BE92-2D85-4EA6-B2B0-57BE5789EE24}" destId="{8EE2CE86-AA5D-428B-B634-4326727CA2B1}" srcOrd="0" destOrd="0" presId="urn:microsoft.com/office/officeart/2005/8/layout/venn1"/>
    <dgm:cxn modelId="{F8215FDE-F8B6-46C1-9BBB-7475C13ADEE4}" srcId="{8DD2BE92-2D85-4EA6-B2B0-57BE5789EE24}" destId="{A20B4D6D-8366-45A7-A047-322119697CC0}" srcOrd="2" destOrd="0" parTransId="{4098FDF5-2445-4669-9938-84FD0D355CC0}" sibTransId="{E644E0CF-A26A-4FA4-82BE-6A7B3EC15B0F}"/>
    <dgm:cxn modelId="{B13A6BF1-11EF-491F-8640-D7EBCF249CE6}" type="presOf" srcId="{A20B4D6D-8366-45A7-A047-322119697CC0}" destId="{B05751A4-9A11-4A77-81BD-8B8D2047986F}" srcOrd="1" destOrd="0" presId="urn:microsoft.com/office/officeart/2005/8/layout/venn1"/>
    <dgm:cxn modelId="{BA1DF2FE-9732-42D6-9B5E-4F74F8883924}" srcId="{8DD2BE92-2D85-4EA6-B2B0-57BE5789EE24}" destId="{C5C49EF5-98BD-46C8-8D08-374E9BCE773D}" srcOrd="0" destOrd="0" parTransId="{7C978ED9-E1B0-4CFD-99B9-1EF95FF47494}" sibTransId="{BF4D2395-A53A-414A-B946-8A9FA3252712}"/>
    <dgm:cxn modelId="{9A4F9233-99AA-43DA-8C8D-44A5866F23ED}" type="presParOf" srcId="{8EE2CE86-AA5D-428B-B634-4326727CA2B1}" destId="{48B3A111-7504-41E0-8488-080988B92A80}" srcOrd="0" destOrd="0" presId="urn:microsoft.com/office/officeart/2005/8/layout/venn1"/>
    <dgm:cxn modelId="{A2FA50A4-A1F1-4F11-8068-9C57E4BBCABC}" type="presParOf" srcId="{8EE2CE86-AA5D-428B-B634-4326727CA2B1}" destId="{EA7343DB-07B2-4C9C-8410-CEC24E8161F3}" srcOrd="1" destOrd="0" presId="urn:microsoft.com/office/officeart/2005/8/layout/venn1"/>
    <dgm:cxn modelId="{595F9B05-8DEA-406B-82A1-F823F705E798}" type="presParOf" srcId="{8EE2CE86-AA5D-428B-B634-4326727CA2B1}" destId="{A827C94C-0F1A-4A34-B871-E372C1FD0832}" srcOrd="2" destOrd="0" presId="urn:microsoft.com/office/officeart/2005/8/layout/venn1"/>
    <dgm:cxn modelId="{BC562FEB-D0F7-4C5C-8F76-64B4EDE482FF}" type="presParOf" srcId="{8EE2CE86-AA5D-428B-B634-4326727CA2B1}" destId="{841DB42C-C0CB-46B9-B08B-B8F08F550F5D}" srcOrd="3" destOrd="0" presId="urn:microsoft.com/office/officeart/2005/8/layout/venn1"/>
    <dgm:cxn modelId="{CBBCDA3D-16C2-47A0-806E-922160BE1302}" type="presParOf" srcId="{8EE2CE86-AA5D-428B-B634-4326727CA2B1}" destId="{B2945819-F80C-40B2-A46F-D881E3C58D4D}" srcOrd="4" destOrd="0" presId="urn:microsoft.com/office/officeart/2005/8/layout/venn1"/>
    <dgm:cxn modelId="{FB898AE4-249C-4206-BEBD-763EA3193F30}" type="presParOf" srcId="{8EE2CE86-AA5D-428B-B634-4326727CA2B1}" destId="{B05751A4-9A11-4A77-81BD-8B8D2047986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55A7-4BE0-49E0-B3D9-48529A75D3BB}">
      <dsp:nvSpPr>
        <dsp:cNvPr id="0" name=""/>
        <dsp:cNvSpPr/>
      </dsp:nvSpPr>
      <dsp:spPr>
        <a:xfrm>
          <a:off x="2381" y="1514739"/>
          <a:ext cx="2389187" cy="2389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sv-SE" sz="2000" kern="1200" err="1"/>
            <a:t>Internal</a:t>
          </a:r>
          <a:br>
            <a:rPr lang="sv-SE" sz="2000" kern="1200"/>
          </a:br>
          <a:r>
            <a:rPr lang="sv-SE" sz="2000" b="0" kern="1200" err="1"/>
            <a:t>structure</a:t>
          </a:r>
          <a:r>
            <a:rPr lang="sv-SE" sz="2000" kern="1200"/>
            <a:t> </a:t>
          </a:r>
        </a:p>
      </dsp:txBody>
      <dsp:txXfrm>
        <a:off x="352269" y="1864627"/>
        <a:ext cx="1689411" cy="1689411"/>
      </dsp:txXfrm>
    </dsp:sp>
    <dsp:sp modelId="{DA3A03BE-8884-4458-BCBE-B5A0FF98D8B8}">
      <dsp:nvSpPr>
        <dsp:cNvPr id="0" name=""/>
        <dsp:cNvSpPr/>
      </dsp:nvSpPr>
      <dsp:spPr>
        <a:xfrm>
          <a:off x="1913731" y="1514739"/>
          <a:ext cx="2389187" cy="2389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sv-SE" sz="2000" kern="1200" err="1"/>
            <a:t>Internal</a:t>
          </a:r>
          <a:r>
            <a:rPr lang="sv-SE" sz="2000" kern="1200"/>
            <a:t> </a:t>
          </a:r>
          <a:r>
            <a:rPr lang="sv-SE" sz="2000" kern="1200" err="1"/>
            <a:t>with</a:t>
          </a:r>
          <a:r>
            <a:rPr lang="sv-SE" sz="2000" kern="1200"/>
            <a:t> </a:t>
          </a:r>
          <a:r>
            <a:rPr lang="sv-SE" sz="2000" kern="1200" err="1"/>
            <a:t>promesis</a:t>
          </a:r>
          <a:r>
            <a:rPr lang="sv-SE" sz="2000" kern="1200"/>
            <a:t> </a:t>
          </a:r>
        </a:p>
      </dsp:txBody>
      <dsp:txXfrm>
        <a:off x="2263619" y="1864627"/>
        <a:ext cx="1689411" cy="1689411"/>
      </dsp:txXfrm>
    </dsp:sp>
    <dsp:sp modelId="{9658E4D3-61ED-423D-9A1B-21BBD0D190E7}">
      <dsp:nvSpPr>
        <dsp:cNvPr id="0" name=""/>
        <dsp:cNvSpPr/>
      </dsp:nvSpPr>
      <dsp:spPr>
        <a:xfrm>
          <a:off x="3825081" y="1514739"/>
          <a:ext cx="2389187" cy="2389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sv-SE" sz="2000" kern="1200" err="1"/>
            <a:t>Cooperation</a:t>
          </a:r>
          <a:endParaRPr lang="sv-SE" sz="2000" kern="1200"/>
        </a:p>
      </dsp:txBody>
      <dsp:txXfrm>
        <a:off x="4174969" y="1864627"/>
        <a:ext cx="1689411" cy="1689411"/>
      </dsp:txXfrm>
    </dsp:sp>
    <dsp:sp modelId="{B436D68F-D963-4DE8-8321-D66AD7116443}">
      <dsp:nvSpPr>
        <dsp:cNvPr id="0" name=""/>
        <dsp:cNvSpPr/>
      </dsp:nvSpPr>
      <dsp:spPr>
        <a:xfrm>
          <a:off x="5736431" y="1514739"/>
          <a:ext cx="2389187" cy="2389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sv-SE" sz="2000" kern="1200" err="1"/>
            <a:t>Lead</a:t>
          </a:r>
          <a:r>
            <a:rPr lang="sv-SE" sz="2000" kern="1200"/>
            <a:t> by </a:t>
          </a:r>
          <a:r>
            <a:rPr lang="sv-SE" sz="2000" kern="1200" err="1"/>
            <a:t>citizens</a:t>
          </a:r>
          <a:endParaRPr lang="sv-SE" sz="2000" kern="1200"/>
        </a:p>
      </dsp:txBody>
      <dsp:txXfrm>
        <a:off x="6086319" y="1864627"/>
        <a:ext cx="1689411" cy="16894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3A111-7504-41E0-8488-080988B92A80}">
      <dsp:nvSpPr>
        <dsp:cNvPr id="0" name=""/>
        <dsp:cNvSpPr/>
      </dsp:nvSpPr>
      <dsp:spPr>
        <a:xfrm>
          <a:off x="2438399" y="67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r>
            <a:rPr lang="sv-SE" sz="4100" kern="1200"/>
            <a:t>Process </a:t>
          </a:r>
          <a:r>
            <a:rPr lang="sv-SE" sz="4100" kern="1200" err="1"/>
            <a:t>leader</a:t>
          </a:r>
          <a:endParaRPr lang="sv-SE" sz="4100" kern="1200"/>
        </a:p>
      </dsp:txBody>
      <dsp:txXfrm>
        <a:off x="2871893" y="636693"/>
        <a:ext cx="2384213" cy="1463040"/>
      </dsp:txXfrm>
    </dsp:sp>
    <dsp:sp modelId="{A827C94C-0F1A-4A34-B871-E372C1FD0832}">
      <dsp:nvSpPr>
        <dsp:cNvPr id="0" name=""/>
        <dsp:cNvSpPr/>
      </dsp:nvSpPr>
      <dsp:spPr>
        <a:xfrm>
          <a:off x="3611541" y="2099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r>
            <a:rPr lang="sv-SE" sz="4100" kern="1200" err="1"/>
            <a:t>Working</a:t>
          </a:r>
          <a:r>
            <a:rPr lang="sv-SE" sz="4100" kern="1200"/>
            <a:t> </a:t>
          </a:r>
          <a:r>
            <a:rPr lang="sv-SE" sz="4100" kern="1200" err="1"/>
            <a:t>group</a:t>
          </a:r>
          <a:endParaRPr lang="sv-SE" sz="4100" kern="1200"/>
        </a:p>
      </dsp:txBody>
      <dsp:txXfrm>
        <a:off x="4605866" y="2939626"/>
        <a:ext cx="1950720" cy="1788160"/>
      </dsp:txXfrm>
    </dsp:sp>
    <dsp:sp modelId="{B2945819-F80C-40B2-A46F-D881E3C58D4D}">
      <dsp:nvSpPr>
        <dsp:cNvPr id="0" name=""/>
        <dsp:cNvSpPr/>
      </dsp:nvSpPr>
      <dsp:spPr>
        <a:xfrm>
          <a:off x="1265258" y="2099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r>
            <a:rPr lang="sv-SE" sz="4100" kern="1200" err="1"/>
            <a:t>Steering</a:t>
          </a:r>
          <a:r>
            <a:rPr lang="sv-SE" sz="4100" kern="1200"/>
            <a:t> </a:t>
          </a:r>
          <a:r>
            <a:rPr lang="sv-SE" sz="4100" kern="1200" err="1"/>
            <a:t>group</a:t>
          </a:r>
          <a:endParaRPr lang="sv-SE" sz="4100" kern="1200"/>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B7505-088E-41CD-B29A-2381C12E85E3}" type="datetimeFigureOut">
              <a:rPr lang="sv-SE" smtClean="0"/>
              <a:t>2020-11-02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E5B1B-CD82-49DC-905C-92A6ED6314A1}" type="slidenum">
              <a:rPr lang="sv-SE" smtClean="0"/>
              <a:t>‹#›</a:t>
            </a:fld>
            <a:endParaRPr lang="sv-SE"/>
          </a:p>
        </p:txBody>
      </p:sp>
    </p:spTree>
    <p:extLst>
      <p:ext uri="{BB962C8B-B14F-4D97-AF65-F5344CB8AC3E}">
        <p14:creationId xmlns:p14="http://schemas.microsoft.com/office/powerpoint/2010/main" val="3794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Men även om valdeltagandet är högt är skillnaderna i valdeltagande stora inom kommunerna. Störst är skillnaderna i de stora städerna och i förorter med många invånare. Valdeltagandet är lägst i socioekonomiskt</a:t>
            </a:r>
            <a:r>
              <a:rPr lang="sv-SE" sz="1200" kern="1200" baseline="0">
                <a:solidFill>
                  <a:schemeClr val="tx1"/>
                </a:solidFill>
                <a:effectLst/>
                <a:latin typeface="+mn-lt"/>
                <a:ea typeface="+mn-ea"/>
                <a:cs typeface="+mn-cs"/>
              </a:rPr>
              <a:t> svaga områden och högst i socioekonomiskt starka områden.</a:t>
            </a: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2018: I 190 kommuner är skillnaden mer än 10 procent.</a:t>
            </a:r>
            <a:r>
              <a:rPr lang="sv-SE" sz="1200" kern="1200" baseline="0">
                <a:solidFill>
                  <a:schemeClr val="tx1"/>
                </a:solidFill>
                <a:effectLst/>
                <a:latin typeface="+mn-lt"/>
                <a:ea typeface="+mn-ea"/>
                <a:cs typeface="+mn-cs"/>
              </a:rPr>
              <a:t> I 29 kommuner är skillnaden större än 30 procent. </a:t>
            </a: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2014: I 198 kommuner är skillnaden mer än tio procent mellan valdistriktet med det högsta och med det lägsta valdeltagandet och i vissa kommuner till och med över 50 procents differens. </a:t>
            </a:r>
          </a:p>
        </p:txBody>
      </p:sp>
      <p:sp>
        <p:nvSpPr>
          <p:cNvPr id="4" name="Platshållare för bildnummer 3"/>
          <p:cNvSpPr>
            <a:spLocks noGrp="1"/>
          </p:cNvSpPr>
          <p:nvPr>
            <p:ph type="sldNum" sz="quarter" idx="10"/>
          </p:nvPr>
        </p:nvSpPr>
        <p:spPr/>
        <p:txBody>
          <a:bodyPr/>
          <a:lstStyle/>
          <a:p>
            <a:fld id="{E4099135-5557-E744-8BDC-6A8D57E0E918}" type="slidenum">
              <a:rPr lang="sv-SE" smtClean="0"/>
              <a:t>5</a:t>
            </a:fld>
            <a:endParaRPr lang="sv-SE"/>
          </a:p>
        </p:txBody>
      </p:sp>
    </p:spTree>
    <p:extLst>
      <p:ext uri="{BB962C8B-B14F-4D97-AF65-F5344CB8AC3E}">
        <p14:creationId xmlns:p14="http://schemas.microsoft.com/office/powerpoint/2010/main" val="14667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A81979-E030-4CBB-9C26-C6E4AFB5DB5A}" type="slidenum">
              <a:rPr lang="en-US" altLang="sv-SE" smtClean="0"/>
              <a:pPr>
                <a:spcBef>
                  <a:spcPct val="0"/>
                </a:spcBef>
              </a:pPr>
              <a:t>7</a:t>
            </a:fld>
            <a:endParaRPr lang="en-US" altLang="sv-SE"/>
          </a:p>
        </p:txBody>
      </p:sp>
      <p:sp>
        <p:nvSpPr>
          <p:cNvPr id="117763" name="Rectangle 2"/>
          <p:cNvSpPr>
            <a:spLocks noGrp="1" noRot="1" noChangeAspect="1" noChangeArrowheads="1" noTextEdit="1"/>
          </p:cNvSpPr>
          <p:nvPr>
            <p:ph type="sldImg"/>
          </p:nvPr>
        </p:nvSpPr>
        <p:spPr>
          <a:xfrm>
            <a:off x="90488" y="744538"/>
            <a:ext cx="6629400" cy="3729037"/>
          </a:xfrm>
          <a:ln/>
        </p:spPr>
      </p:sp>
      <p:sp>
        <p:nvSpPr>
          <p:cNvPr id="117764" name="Rectangle 3"/>
          <p:cNvSpPr>
            <a:spLocks noGrp="1" noChangeArrowheads="1"/>
          </p:cNvSpPr>
          <p:nvPr>
            <p:ph type="body" idx="1"/>
          </p:nvPr>
        </p:nvSpPr>
        <p:spPr>
          <a:xfrm>
            <a:off x="681038" y="4722813"/>
            <a:ext cx="5443537"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a:latin typeface="Arial" panose="020B0604020202020204" pitchFamily="34" charset="0"/>
              </a:rPr>
              <a:t>Eventuellt fyra syften</a:t>
            </a:r>
            <a:endParaRPr lang="en-US" altLang="sv-SE">
              <a:latin typeface="Arial" panose="020B0604020202020204" pitchFamily="34" charset="0"/>
            </a:endParaRPr>
          </a:p>
        </p:txBody>
      </p:sp>
    </p:spTree>
    <p:extLst>
      <p:ext uri="{BB962C8B-B14F-4D97-AF65-F5344CB8AC3E}">
        <p14:creationId xmlns:p14="http://schemas.microsoft.com/office/powerpoint/2010/main" val="254239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tshållare för bildobjekt 1"/>
          <p:cNvSpPr>
            <a:spLocks noGrp="1" noRot="1" noChangeAspect="1"/>
          </p:cNvSpPr>
          <p:nvPr>
            <p:ph type="sldImg"/>
          </p:nvPr>
        </p:nvSpPr>
        <p:spPr bwMode="auto">
          <a:noFill/>
          <a:ln>
            <a:solidFill>
              <a:srgbClr val="000000"/>
            </a:solidFill>
            <a:miter lim="800000"/>
            <a:headEnd/>
            <a:tailEnd/>
          </a:ln>
        </p:spPr>
      </p:sp>
      <p:sp>
        <p:nvSpPr>
          <p:cNvPr id="17410" name="Platshållare för anteckningar 2"/>
          <p:cNvSpPr>
            <a:spLocks noGrp="1"/>
          </p:cNvSpPr>
          <p:nvPr>
            <p:ph type="body" idx="1"/>
          </p:nvPr>
        </p:nvSpPr>
        <p:spPr>
          <a:noFill/>
          <a:ln/>
        </p:spPr>
        <p:txBody>
          <a:bodyPr/>
          <a:lstStyle/>
          <a:p>
            <a:pPr eaLnBrk="1" hangingPunct="1"/>
            <a:endParaRPr lang="en-US"/>
          </a:p>
        </p:txBody>
      </p:sp>
      <p:sp>
        <p:nvSpPr>
          <p:cNvPr id="17411" name="Platshållare för bildnummer 3"/>
          <p:cNvSpPr>
            <a:spLocks noGrp="1"/>
          </p:cNvSpPr>
          <p:nvPr>
            <p:ph type="sldNum" sz="quarter" idx="5"/>
          </p:nvPr>
        </p:nvSpPr>
        <p:spPr>
          <a:noFill/>
        </p:spPr>
        <p:txBody>
          <a:bodyPr/>
          <a:lstStyle/>
          <a:p>
            <a:fld id="{62659D74-B1F4-4390-AF94-12E77E0FB825}" type="slidenum">
              <a:rPr lang="en-US" smtClean="0"/>
              <a:pPr/>
              <a:t>8</a:t>
            </a:fld>
            <a:endParaRPr lang="en-US"/>
          </a:p>
        </p:txBody>
      </p:sp>
    </p:spTree>
    <p:extLst>
      <p:ext uri="{BB962C8B-B14F-4D97-AF65-F5344CB8AC3E}">
        <p14:creationId xmlns:p14="http://schemas.microsoft.com/office/powerpoint/2010/main" val="160044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8753F44-9470-4D1A-812A-408C215F7CAB}" type="slidenum">
              <a:rPr lang="en-US" altLang="sv-SE"/>
              <a:pPr eaLnBrk="1" hangingPunct="1">
                <a:spcBef>
                  <a:spcPct val="0"/>
                </a:spcBef>
              </a:pPr>
              <a:t>16</a:t>
            </a:fld>
            <a:endParaRPr lang="en-US" altLang="sv-SE"/>
          </a:p>
        </p:txBody>
      </p:sp>
      <p:sp>
        <p:nvSpPr>
          <p:cNvPr id="105475" name="Rectangle 2"/>
          <p:cNvSpPr>
            <a:spLocks noGrp="1" noRot="1" noChangeAspect="1" noChangeArrowheads="1" noTextEdit="1"/>
          </p:cNvSpPr>
          <p:nvPr>
            <p:ph type="sldImg"/>
          </p:nvPr>
        </p:nvSpPr>
        <p:spPr>
          <a:xfrm>
            <a:off x="90488" y="742950"/>
            <a:ext cx="6630987" cy="3730625"/>
          </a:xfrm>
          <a:ln/>
        </p:spPr>
      </p:sp>
      <p:sp>
        <p:nvSpPr>
          <p:cNvPr id="105476" name="Rectangle 3"/>
          <p:cNvSpPr>
            <a:spLocks noGrp="1" noChangeArrowheads="1"/>
          </p:cNvSpPr>
          <p:nvPr>
            <p:ph type="body" idx="1"/>
          </p:nvPr>
        </p:nvSpPr>
        <p:spPr>
          <a:xfrm>
            <a:off x="681038" y="4721225"/>
            <a:ext cx="5443537"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latin typeface="Arial" panose="020B0604020202020204" pitchFamily="34" charset="0"/>
            </a:endParaRPr>
          </a:p>
        </p:txBody>
      </p:sp>
    </p:spTree>
    <p:extLst>
      <p:ext uri="{BB962C8B-B14F-4D97-AF65-F5344CB8AC3E}">
        <p14:creationId xmlns:p14="http://schemas.microsoft.com/office/powerpoint/2010/main" val="159555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ea typeface="ＭＳ Ｐゴシック" panose="020B0600070205080204" pitchFamily="34" charset="-128"/>
            </a:endParaRPr>
          </a:p>
        </p:txBody>
      </p:sp>
      <p:sp>
        <p:nvSpPr>
          <p:cNvPr id="5632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9D51DD-7B3C-4B1D-9B7A-81561A36F8B1}" type="slidenum">
              <a:rPr lang="sv-SE" altLang="sv-SE" smtClean="0">
                <a:latin typeface="Calibri" panose="020F0502020204030204" pitchFamily="34" charset="0"/>
              </a:rPr>
              <a:pPr/>
              <a:t>40</a:t>
            </a:fld>
            <a:endParaRPr lang="sv-SE" altLang="sv-SE">
              <a:latin typeface="Calibri" panose="020F0502020204030204" pitchFamily="34" charset="0"/>
            </a:endParaRPr>
          </a:p>
        </p:txBody>
      </p:sp>
    </p:spTree>
    <p:extLst>
      <p:ext uri="{BB962C8B-B14F-4D97-AF65-F5344CB8AC3E}">
        <p14:creationId xmlns:p14="http://schemas.microsoft.com/office/powerpoint/2010/main" val="2020194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765C18DA-410A-4124-BB0F-DE8CA676B1E5}"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2020-11-02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3116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4B42D259-ACB8-4FD1-AC0F-9CAC8F5E07E0}"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35754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a:p>
        </p:txBody>
      </p:sp>
      <p:pic>
        <p:nvPicPr>
          <p:cNvPr id="11" name="Bildobjekt 10"/>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60615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251896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088180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B42D259-ACB8-4FD1-AC0F-9CAC8F5E07E0}"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1032416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B42D259-ACB8-4FD1-AC0F-9CAC8F5E07E0}"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165285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B42D259-ACB8-4FD1-AC0F-9CAC8F5E07E0}" type="datetimeFigureOut">
              <a:rPr lang="sv-SE" smtClean="0"/>
              <a:t>2020-11-02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353192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B42D259-ACB8-4FD1-AC0F-9CAC8F5E07E0}" type="datetimeFigureOut">
              <a:rPr lang="sv-SE" smtClean="0"/>
              <a:t>2020-11-02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1327387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2020-11-02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260100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2020-11-02</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pic>
        <p:nvPicPr>
          <p:cNvPr id="9" name="Bildobjekt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2029648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2020-11-02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4210887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pic>
        <p:nvPicPr>
          <p:cNvPr id="10" name="Bildobjekt 9"/>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830709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pic>
        <p:nvPicPr>
          <p:cNvPr id="9" name="Bildobjekt 8"/>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1089945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pic>
        <p:nvPicPr>
          <p:cNvPr id="9" name="Bildobjekt 8"/>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1894996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30B7FC-8DD1-423E-8EF4-94D7897E47A9}"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72731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40749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2020-11-02</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a:p>
        </p:txBody>
      </p:sp>
    </p:spTree>
    <p:extLst>
      <p:ext uri="{BB962C8B-B14F-4D97-AF65-F5344CB8AC3E}">
        <p14:creationId xmlns:p14="http://schemas.microsoft.com/office/powerpoint/2010/main" val="424059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21073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90491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30B7FC-8DD1-423E-8EF4-94D7897E47A9}" type="datetimeFigureOut">
              <a:rPr lang="sv-SE" smtClean="0"/>
              <a:t>2020-11-02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2020-11-02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06837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30B7FC-8DD1-423E-8EF4-94D7897E47A9}" type="datetimeFigureOut">
              <a:rPr lang="sv-SE" smtClean="0"/>
              <a:t>2020-11-02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2020-11-02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80242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2020-11-02</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83691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3523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2020-11-02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849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2020-11-02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5965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2020-11-02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7897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2020-11-02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1159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emf"/><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2020-11-02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pic>
        <p:nvPicPr>
          <p:cNvPr id="13" name="Bildobjekt 12"/>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2020-11-02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a:p>
        </p:txBody>
      </p:sp>
      <p:pic>
        <p:nvPicPr>
          <p:cNvPr id="11" name="Bildobjekt 10"/>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2020-11-02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pic>
        <p:nvPicPr>
          <p:cNvPr id="12" name="Bildobjekt 11"/>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8D8179"/>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2020-11-02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a:p>
        </p:txBody>
      </p:sp>
      <p:pic>
        <p:nvPicPr>
          <p:cNvPr id="9" name="Bildobjekt 8"/>
          <p:cNvPicPr>
            <a:picLocks noChangeAspect="1"/>
          </p:cNvPicPr>
          <p:nvPr userDrawn="1"/>
        </p:nvPicPr>
        <p:blipFill rotWithShape="1">
          <a:blip r:embed="rId10" cstate="hqprint">
            <a:extLst>
              <a:ext uri="{28A0092B-C50C-407E-A947-70E740481C1C}">
                <a14:useLocalDpi xmlns:a14="http://schemas.microsoft.com/office/drawing/2010/main" val="0"/>
              </a:ext>
            </a:extLst>
          </a:blip>
          <a:srcRect l="24456" t="21192" r="25431" b="21554"/>
          <a:stretch/>
        </p:blipFill>
        <p:spPr>
          <a:xfrm>
            <a:off x="9053858" y="-45384"/>
            <a:ext cx="3180822" cy="3600000"/>
          </a:xfrm>
          <a:prstGeom prst="rect">
            <a:avLst/>
          </a:prstGeom>
        </p:spPr>
      </p:pic>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7.png"/><Relationship Id="rId7"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hyperlink" Target="http://play.linkoping.se/100-kronan" TargetMode="Externa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40.png"/><Relationship Id="rId2" Type="http://schemas.openxmlformats.org/officeDocument/2006/relationships/hyperlink" Target="http://dialog.spacescape.se/taby/" TargetMode="Externa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54.png"/><Relationship Id="rId9"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hyperlink" Target="http://www.lj.se/index.jsf?nodeId=35645&amp;nodeType=13" TargetMode="External"/><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hyperlink" Target="https://www.scb.se/sv_/Hitta-statistik/Artiklar/Varannan-svensk-bor-nara-havet/"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hyperlink" Target="http://upplandsvasby.se/2/samhallsutveckling-trafik-och-teknik/samhallsutveckling/dialogmoten/vasbys-nya-stadspark---medborgarbudget/bygg-din-egen-drompark.html" TargetMode="External"/><Relationship Id="rId2" Type="http://schemas.openxmlformats.org/officeDocument/2006/relationships/image" Target="../media/image77.png"/><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consultationhub.edinburgh.gov.uk/we_asked_you_said" TargetMode="Externa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cstate="print">
            <a:extLst>
              <a:ext uri="{28A0092B-C50C-407E-A947-70E740481C1C}">
                <a14:useLocalDpi xmlns:a14="http://schemas.microsoft.com/office/drawing/2010/main" val="0"/>
              </a:ext>
            </a:extLst>
          </a:blip>
          <a:srcRect r="15600"/>
          <a:stretch/>
        </p:blipFill>
        <p:spPr>
          <a:xfrm rot="5400000">
            <a:off x="1426464" y="-1426464"/>
            <a:ext cx="6858000" cy="9710928"/>
          </a:xfrm>
          <a:prstGeom prst="rect">
            <a:avLst/>
          </a:prstGeom>
        </p:spPr>
      </p:pic>
      <p:sp>
        <p:nvSpPr>
          <p:cNvPr id="5" name="textruta 4"/>
          <p:cNvSpPr txBox="1"/>
          <p:nvPr/>
        </p:nvSpPr>
        <p:spPr>
          <a:xfrm>
            <a:off x="142875" y="352044"/>
            <a:ext cx="5086649" cy="1323439"/>
          </a:xfrm>
          <a:prstGeom prst="rect">
            <a:avLst/>
          </a:prstGeom>
          <a:noFill/>
        </p:spPr>
        <p:txBody>
          <a:bodyPr wrap="none" rtlCol="0">
            <a:spAutoFit/>
          </a:bodyPr>
          <a:lstStyle/>
          <a:p>
            <a:r>
              <a:rPr lang="sv-SE" sz="4000" b="1">
                <a:solidFill>
                  <a:schemeClr val="bg1"/>
                </a:solidFill>
              </a:rPr>
              <a:t>Citizen participation</a:t>
            </a:r>
          </a:p>
          <a:p>
            <a:r>
              <a:rPr lang="sv-SE" sz="4000" b="1">
                <a:solidFill>
                  <a:schemeClr val="bg1"/>
                </a:solidFill>
              </a:rPr>
              <a:t>in Sweden</a:t>
            </a:r>
          </a:p>
        </p:txBody>
      </p:sp>
      <p:sp>
        <p:nvSpPr>
          <p:cNvPr id="6" name="textruta 5"/>
          <p:cNvSpPr txBox="1"/>
          <p:nvPr/>
        </p:nvSpPr>
        <p:spPr>
          <a:xfrm>
            <a:off x="9919493" y="2761488"/>
            <a:ext cx="2188420" cy="1477328"/>
          </a:xfrm>
          <a:prstGeom prst="rect">
            <a:avLst/>
          </a:prstGeom>
          <a:noFill/>
        </p:spPr>
        <p:txBody>
          <a:bodyPr wrap="none" rtlCol="0">
            <a:spAutoFit/>
          </a:bodyPr>
          <a:lstStyle/>
          <a:p>
            <a:r>
              <a:rPr lang="sv-SE" i="1" err="1"/>
              <a:t>Mrs</a:t>
            </a:r>
            <a:r>
              <a:rPr lang="sv-SE" i="1"/>
              <a:t> Lena Langlet</a:t>
            </a:r>
          </a:p>
          <a:p>
            <a:r>
              <a:rPr lang="sv-SE" i="1" err="1"/>
              <a:t>Head</a:t>
            </a:r>
            <a:r>
              <a:rPr lang="sv-SE" i="1"/>
              <a:t> </a:t>
            </a:r>
            <a:r>
              <a:rPr lang="sv-SE" i="1" err="1"/>
              <a:t>of</a:t>
            </a:r>
            <a:r>
              <a:rPr lang="sv-SE" i="1"/>
              <a:t> </a:t>
            </a:r>
            <a:r>
              <a:rPr lang="sv-SE" i="1" err="1"/>
              <a:t>democracy</a:t>
            </a:r>
            <a:endParaRPr lang="sv-SE" i="1"/>
          </a:p>
          <a:p>
            <a:r>
              <a:rPr lang="sv-SE" i="1"/>
              <a:t>SALAR</a:t>
            </a:r>
          </a:p>
          <a:p>
            <a:r>
              <a:rPr lang="sv-SE" i="1"/>
              <a:t>lena.langlet@skl.se</a:t>
            </a:r>
          </a:p>
          <a:p>
            <a:r>
              <a:rPr lang="sv-SE" i="1"/>
              <a:t> </a:t>
            </a:r>
          </a:p>
        </p:txBody>
      </p:sp>
      <p:pic>
        <p:nvPicPr>
          <p:cNvPr id="3" name="Bildobjekt 2"/>
          <p:cNvPicPr>
            <a:picLocks noChangeAspect="1"/>
          </p:cNvPicPr>
          <p:nvPr/>
        </p:nvPicPr>
        <p:blipFill>
          <a:blip r:embed="rId3"/>
          <a:stretch>
            <a:fillRect/>
          </a:stretch>
        </p:blipFill>
        <p:spPr>
          <a:xfrm>
            <a:off x="9853803" y="974944"/>
            <a:ext cx="2255737" cy="1786544"/>
          </a:xfrm>
          <a:prstGeom prst="rect">
            <a:avLst/>
          </a:prstGeom>
        </p:spPr>
      </p:pic>
      <p:pic>
        <p:nvPicPr>
          <p:cNvPr id="4" name="Bildobjekt 3"/>
          <p:cNvPicPr>
            <a:picLocks noChangeAspect="1"/>
          </p:cNvPicPr>
          <p:nvPr/>
        </p:nvPicPr>
        <p:blipFill>
          <a:blip r:embed="rId4"/>
          <a:stretch>
            <a:fillRect/>
          </a:stretch>
        </p:blipFill>
        <p:spPr>
          <a:xfrm>
            <a:off x="10101077" y="3974353"/>
            <a:ext cx="1454050" cy="1554909"/>
          </a:xfrm>
          <a:prstGeom prst="rect">
            <a:avLst/>
          </a:prstGeom>
        </p:spPr>
      </p:pic>
      <p:sp>
        <p:nvSpPr>
          <p:cNvPr id="7" name="textruta 6"/>
          <p:cNvSpPr txBox="1"/>
          <p:nvPr/>
        </p:nvSpPr>
        <p:spPr>
          <a:xfrm>
            <a:off x="9814577" y="5451681"/>
            <a:ext cx="2367956" cy="1200329"/>
          </a:xfrm>
          <a:prstGeom prst="rect">
            <a:avLst/>
          </a:prstGeom>
          <a:noFill/>
        </p:spPr>
        <p:txBody>
          <a:bodyPr wrap="none" rtlCol="0">
            <a:spAutoFit/>
          </a:bodyPr>
          <a:lstStyle/>
          <a:p>
            <a:r>
              <a:rPr lang="sv-SE" i="1" err="1"/>
              <a:t>Mr</a:t>
            </a:r>
            <a:r>
              <a:rPr lang="sv-SE" i="1"/>
              <a:t> Anders Nordh</a:t>
            </a:r>
          </a:p>
          <a:p>
            <a:r>
              <a:rPr lang="sv-SE" i="1"/>
              <a:t>Project manager</a:t>
            </a:r>
          </a:p>
          <a:p>
            <a:r>
              <a:rPr lang="sv-SE" i="1"/>
              <a:t>SALAR</a:t>
            </a:r>
          </a:p>
          <a:p>
            <a:r>
              <a:rPr lang="sv-SE" i="1"/>
              <a:t>anders.nordh@skl.se</a:t>
            </a:r>
          </a:p>
        </p:txBody>
      </p:sp>
    </p:spTree>
    <p:extLst>
      <p:ext uri="{BB962C8B-B14F-4D97-AF65-F5344CB8AC3E}">
        <p14:creationId xmlns:p14="http://schemas.microsoft.com/office/powerpoint/2010/main" val="410330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6384" y="1416965"/>
            <a:ext cx="5734594" cy="1231392"/>
          </a:xfrm>
        </p:spPr>
        <p:txBody>
          <a:bodyPr/>
          <a:lstStyle/>
          <a:p>
            <a:r>
              <a:rPr lang="sv-SE" sz="3200" err="1">
                <a:solidFill>
                  <a:srgbClr val="002060"/>
                </a:solidFill>
              </a:rPr>
              <a:t>Democratic</a:t>
            </a:r>
            <a:r>
              <a:rPr lang="sv-SE" sz="3200">
                <a:solidFill>
                  <a:srgbClr val="002060"/>
                </a:solidFill>
              </a:rPr>
              <a:t> systems </a:t>
            </a:r>
            <a:r>
              <a:rPr lang="sv-SE" sz="3200" err="1">
                <a:solidFill>
                  <a:srgbClr val="002060"/>
                </a:solidFill>
              </a:rPr>
              <a:t>with</a:t>
            </a:r>
            <a:r>
              <a:rPr lang="sv-SE" sz="3200">
                <a:solidFill>
                  <a:srgbClr val="002060"/>
                </a:solidFill>
              </a:rPr>
              <a:t> </a:t>
            </a:r>
            <a:r>
              <a:rPr lang="sv-SE" sz="3200" err="1">
                <a:solidFill>
                  <a:srgbClr val="002060"/>
                </a:solidFill>
              </a:rPr>
              <a:t>low</a:t>
            </a:r>
            <a:r>
              <a:rPr lang="sv-SE" sz="3200">
                <a:solidFill>
                  <a:srgbClr val="002060"/>
                </a:solidFill>
              </a:rPr>
              <a:t> </a:t>
            </a:r>
            <a:r>
              <a:rPr lang="sv-SE" sz="3200" err="1">
                <a:solidFill>
                  <a:srgbClr val="002060"/>
                </a:solidFill>
              </a:rPr>
              <a:t>legitimicy</a:t>
            </a:r>
            <a:r>
              <a:rPr lang="sv-SE" sz="3200">
                <a:solidFill>
                  <a:srgbClr val="002060"/>
                </a:solidFill>
              </a:rPr>
              <a:t>  </a:t>
            </a:r>
            <a:br>
              <a:rPr lang="sv-SE" sz="3200">
                <a:solidFill>
                  <a:srgbClr val="002060"/>
                </a:solidFill>
              </a:rPr>
            </a:br>
            <a:r>
              <a:rPr lang="sv-SE" sz="3200">
                <a:solidFill>
                  <a:srgbClr val="002060"/>
                </a:solidFill>
              </a:rPr>
              <a:t> </a:t>
            </a:r>
          </a:p>
        </p:txBody>
      </p:sp>
      <p:pic>
        <p:nvPicPr>
          <p:cNvPr id="31" name="Bildobjekt 30"/>
          <p:cNvPicPr>
            <a:picLocks noChangeAspect="1"/>
          </p:cNvPicPr>
          <p:nvPr/>
        </p:nvPicPr>
        <p:blipFill>
          <a:blip r:embed="rId2"/>
          <a:stretch>
            <a:fillRect/>
          </a:stretch>
        </p:blipFill>
        <p:spPr>
          <a:xfrm>
            <a:off x="6100978" y="327608"/>
            <a:ext cx="5911550" cy="6530392"/>
          </a:xfrm>
          <a:prstGeom prst="rect">
            <a:avLst/>
          </a:prstGeom>
        </p:spPr>
      </p:pic>
      <p:sp>
        <p:nvSpPr>
          <p:cNvPr id="32" name="Rektangel 31"/>
          <p:cNvSpPr/>
          <p:nvPr/>
        </p:nvSpPr>
        <p:spPr>
          <a:xfrm>
            <a:off x="6411570" y="4751475"/>
            <a:ext cx="5290367" cy="1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0037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364768" y="289504"/>
            <a:ext cx="7454633" cy="6389686"/>
          </a:xfrm>
          <a:prstGeom prst="rect">
            <a:avLst/>
          </a:prstGeom>
        </p:spPr>
      </p:pic>
    </p:spTree>
    <p:extLst>
      <p:ext uri="{BB962C8B-B14F-4D97-AF65-F5344CB8AC3E}">
        <p14:creationId xmlns:p14="http://schemas.microsoft.com/office/powerpoint/2010/main" val="17513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495399" y="530644"/>
            <a:ext cx="6115050" cy="5667375"/>
          </a:xfrm>
          <a:prstGeom prst="rect">
            <a:avLst/>
          </a:prstGeom>
        </p:spPr>
      </p:pic>
    </p:spTree>
    <p:extLst>
      <p:ext uri="{BB962C8B-B14F-4D97-AF65-F5344CB8AC3E}">
        <p14:creationId xmlns:p14="http://schemas.microsoft.com/office/powerpoint/2010/main" val="326010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4063" y="211942"/>
            <a:ext cx="9609825" cy="599909"/>
          </a:xfrm>
        </p:spPr>
        <p:txBody>
          <a:bodyPr/>
          <a:lstStyle/>
          <a:p>
            <a:r>
              <a:rPr lang="sv-SE" sz="3200">
                <a:solidFill>
                  <a:srgbClr val="002060"/>
                </a:solidFill>
              </a:rPr>
              <a:t>Bertelsmanns demokratiindex</a:t>
            </a:r>
          </a:p>
        </p:txBody>
      </p:sp>
      <p:pic>
        <p:nvPicPr>
          <p:cNvPr id="5" name="Bildobjekt 4"/>
          <p:cNvPicPr>
            <a:picLocks noChangeAspect="1"/>
          </p:cNvPicPr>
          <p:nvPr/>
        </p:nvPicPr>
        <p:blipFill rotWithShape="1">
          <a:blip r:embed="rId2"/>
          <a:srcRect l="32515" t="15064" r="32802" b="6630"/>
          <a:stretch/>
        </p:blipFill>
        <p:spPr>
          <a:xfrm>
            <a:off x="404979" y="1086991"/>
            <a:ext cx="6424446" cy="5454579"/>
          </a:xfrm>
          <a:prstGeom prst="rect">
            <a:avLst/>
          </a:prstGeom>
        </p:spPr>
      </p:pic>
    </p:spTree>
    <p:extLst>
      <p:ext uri="{BB962C8B-B14F-4D97-AF65-F5344CB8AC3E}">
        <p14:creationId xmlns:p14="http://schemas.microsoft.com/office/powerpoint/2010/main" val="1604724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0"/>
            <a:ext cx="12192000" cy="6858000"/>
          </a:xfrm>
          <a:prstGeom prst="rect">
            <a:avLst/>
          </a:prstGeom>
        </p:spPr>
      </p:pic>
      <p:sp>
        <p:nvSpPr>
          <p:cNvPr id="3" name="textruta 2"/>
          <p:cNvSpPr txBox="1"/>
          <p:nvPr/>
        </p:nvSpPr>
        <p:spPr>
          <a:xfrm rot="21283379">
            <a:off x="2649965" y="2828834"/>
            <a:ext cx="6186309" cy="1200329"/>
          </a:xfrm>
          <a:prstGeom prst="rect">
            <a:avLst/>
          </a:prstGeom>
          <a:noFill/>
        </p:spPr>
        <p:txBody>
          <a:bodyPr wrap="none" rtlCol="0">
            <a:spAutoFit/>
          </a:bodyPr>
          <a:lstStyle/>
          <a:p>
            <a:r>
              <a:rPr lang="sv-SE" sz="7200" err="1">
                <a:solidFill>
                  <a:schemeClr val="bg1"/>
                </a:solidFill>
              </a:rPr>
              <a:t>Changed</a:t>
            </a:r>
            <a:r>
              <a:rPr lang="sv-SE" sz="7200">
                <a:solidFill>
                  <a:schemeClr val="bg1"/>
                </a:solidFill>
              </a:rPr>
              <a:t> </a:t>
            </a:r>
            <a:r>
              <a:rPr lang="sv-SE" sz="7200" err="1">
                <a:solidFill>
                  <a:schemeClr val="bg1"/>
                </a:solidFill>
              </a:rPr>
              <a:t>roles</a:t>
            </a:r>
            <a:endParaRPr lang="sv-SE" sz="7200">
              <a:solidFill>
                <a:schemeClr val="bg1"/>
              </a:solidFill>
            </a:endParaRPr>
          </a:p>
        </p:txBody>
      </p:sp>
    </p:spTree>
    <p:extLst>
      <p:ext uri="{BB962C8B-B14F-4D97-AF65-F5344CB8AC3E}">
        <p14:creationId xmlns:p14="http://schemas.microsoft.com/office/powerpoint/2010/main" val="14880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ruta 1"/>
          <p:cNvSpPr txBox="1">
            <a:spLocks noChangeArrowheads="1"/>
          </p:cNvSpPr>
          <p:nvPr/>
        </p:nvSpPr>
        <p:spPr bwMode="auto">
          <a:xfrm>
            <a:off x="1345088" y="981076"/>
            <a:ext cx="33829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Font typeface="Wingdings" charset="2"/>
              <a:buChar char="§"/>
              <a:defRPr sz="2100">
                <a:solidFill>
                  <a:schemeClr val="tx1"/>
                </a:solidFill>
                <a:latin typeface="Georgia" charset="0"/>
                <a:ea typeface="MS PGothic" charset="-128"/>
              </a:defRPr>
            </a:lvl1pPr>
            <a:lvl2pPr marL="742950" indent="-285750">
              <a:lnSpc>
                <a:spcPct val="120000"/>
              </a:lnSpc>
              <a:spcBef>
                <a:spcPct val="20000"/>
              </a:spcBef>
              <a:buFont typeface="Verdana" charset="0"/>
              <a:buChar char="-"/>
              <a:defRPr sz="2000">
                <a:solidFill>
                  <a:schemeClr val="tx1"/>
                </a:solidFill>
                <a:latin typeface="Georgia" charset="0"/>
                <a:ea typeface="MS PGothic" charset="-128"/>
              </a:defRPr>
            </a:lvl2pPr>
            <a:lvl3pPr marL="1143000" indent="-228600">
              <a:lnSpc>
                <a:spcPct val="120000"/>
              </a:lnSpc>
              <a:spcBef>
                <a:spcPct val="20000"/>
              </a:spcBef>
              <a:buFont typeface="Verdana" charset="0"/>
              <a:buChar char="-"/>
              <a:defRPr>
                <a:solidFill>
                  <a:schemeClr val="tx1"/>
                </a:solidFill>
                <a:latin typeface="Georgia" charset="0"/>
                <a:ea typeface="MS PGothic" charset="-128"/>
              </a:defRPr>
            </a:lvl3pPr>
            <a:lvl4pPr marL="1600200" indent="-228600">
              <a:lnSpc>
                <a:spcPct val="120000"/>
              </a:lnSpc>
              <a:spcBef>
                <a:spcPct val="20000"/>
              </a:spcBef>
              <a:buFont typeface="Verdana" charset="0"/>
              <a:buChar char="-"/>
              <a:defRPr sz="1600">
                <a:solidFill>
                  <a:schemeClr val="tx1"/>
                </a:solidFill>
                <a:latin typeface="Georgia" charset="0"/>
                <a:ea typeface="MS PGothic" charset="-128"/>
              </a:defRPr>
            </a:lvl4pPr>
            <a:lvl5pPr marL="2057400" indent="-228600">
              <a:lnSpc>
                <a:spcPct val="120000"/>
              </a:lnSpc>
              <a:spcBef>
                <a:spcPct val="20000"/>
              </a:spcBef>
              <a:buFont typeface="Verdana" charset="0"/>
              <a:buChar char="-"/>
              <a:defRPr sz="1600">
                <a:solidFill>
                  <a:schemeClr val="tx1"/>
                </a:solidFill>
                <a:latin typeface="Georgia" charset="0"/>
                <a:ea typeface="MS PGothic" charset="-128"/>
              </a:defRPr>
            </a:lvl5pPr>
            <a:lvl6pPr marL="25146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6pPr>
            <a:lvl7pPr marL="29718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7pPr>
            <a:lvl8pPr marL="34290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8pPr>
            <a:lvl9pPr marL="38862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9pPr>
          </a:lstStyle>
          <a:p>
            <a:pPr>
              <a:lnSpc>
                <a:spcPct val="100000"/>
              </a:lnSpc>
              <a:spcBef>
                <a:spcPct val="0"/>
              </a:spcBef>
              <a:buFontTx/>
              <a:buNone/>
            </a:pPr>
            <a:r>
              <a:rPr lang="sv-SE" altLang="sv-SE" sz="4000" b="1">
                <a:solidFill>
                  <a:srgbClr val="002060"/>
                </a:solidFill>
                <a:latin typeface="Verdana" charset="0"/>
              </a:rPr>
              <a:t>4%</a:t>
            </a:r>
          </a:p>
          <a:p>
            <a:pPr>
              <a:lnSpc>
                <a:spcPct val="100000"/>
              </a:lnSpc>
              <a:spcBef>
                <a:spcPct val="0"/>
              </a:spcBef>
              <a:buFontTx/>
              <a:buNone/>
            </a:pPr>
            <a:endParaRPr lang="sv-SE" altLang="sv-SE" sz="4000" b="1">
              <a:solidFill>
                <a:srgbClr val="002060"/>
              </a:solidFill>
              <a:latin typeface="Verdana" charset="0"/>
            </a:endParaRPr>
          </a:p>
          <a:p>
            <a:pPr>
              <a:lnSpc>
                <a:spcPct val="100000"/>
              </a:lnSpc>
              <a:spcBef>
                <a:spcPct val="0"/>
              </a:spcBef>
              <a:buFontTx/>
              <a:buNone/>
            </a:pPr>
            <a:endParaRPr lang="sv-SE" altLang="sv-SE" sz="4000" b="1">
              <a:solidFill>
                <a:srgbClr val="002060"/>
              </a:solidFill>
              <a:latin typeface="Verdana" charset="0"/>
            </a:endParaRPr>
          </a:p>
          <a:p>
            <a:pPr>
              <a:lnSpc>
                <a:spcPct val="100000"/>
              </a:lnSpc>
              <a:spcBef>
                <a:spcPct val="0"/>
              </a:spcBef>
              <a:buFontTx/>
              <a:buNone/>
            </a:pPr>
            <a:r>
              <a:rPr lang="sv-SE" altLang="sv-SE" sz="4000" b="1">
                <a:solidFill>
                  <a:srgbClr val="002060"/>
                </a:solidFill>
                <a:latin typeface="Verdana" charset="0"/>
              </a:rPr>
              <a:t>1%</a:t>
            </a:r>
          </a:p>
          <a:p>
            <a:pPr>
              <a:lnSpc>
                <a:spcPct val="100000"/>
              </a:lnSpc>
              <a:spcBef>
                <a:spcPct val="0"/>
              </a:spcBef>
              <a:buFontTx/>
              <a:buNone/>
            </a:pPr>
            <a:endParaRPr lang="sv-SE" altLang="sv-SE" sz="4000" b="1">
              <a:solidFill>
                <a:srgbClr val="002060"/>
              </a:solidFill>
              <a:latin typeface="Verdana" charset="0"/>
            </a:endParaRPr>
          </a:p>
          <a:p>
            <a:pPr>
              <a:lnSpc>
                <a:spcPct val="100000"/>
              </a:lnSpc>
              <a:spcBef>
                <a:spcPct val="0"/>
              </a:spcBef>
              <a:buFontTx/>
              <a:buNone/>
            </a:pPr>
            <a:endParaRPr lang="sv-SE" altLang="sv-SE" sz="4000" b="1">
              <a:solidFill>
                <a:srgbClr val="002060"/>
              </a:solidFill>
              <a:latin typeface="Verdana" charset="0"/>
            </a:endParaRPr>
          </a:p>
          <a:p>
            <a:pPr>
              <a:lnSpc>
                <a:spcPct val="100000"/>
              </a:lnSpc>
              <a:spcBef>
                <a:spcPct val="0"/>
              </a:spcBef>
              <a:buFontTx/>
              <a:buNone/>
            </a:pPr>
            <a:r>
              <a:rPr lang="sv-SE" altLang="sv-SE" sz="4000" b="1">
                <a:solidFill>
                  <a:srgbClr val="002060"/>
                </a:solidFill>
                <a:latin typeface="Verdana" charset="0"/>
              </a:rPr>
              <a:t>95%</a:t>
            </a:r>
          </a:p>
        </p:txBody>
      </p:sp>
      <p:pic>
        <p:nvPicPr>
          <p:cNvPr id="11267" name="Bildobjekt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35333" y="738100"/>
            <a:ext cx="2565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Bildobjekt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35333" y="2438963"/>
            <a:ext cx="2565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Bildobjekt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5333" y="4458190"/>
            <a:ext cx="2565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96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86619" y="196850"/>
            <a:ext cx="5113338" cy="954088"/>
          </a:xfrm>
        </p:spPr>
        <p:txBody>
          <a:bodyPr/>
          <a:lstStyle/>
          <a:p>
            <a:r>
              <a:rPr lang="sv-SE" altLang="sv-SE" sz="4000">
                <a:solidFill>
                  <a:srgbClr val="002060"/>
                </a:solidFill>
              </a:rPr>
              <a:t>Different </a:t>
            </a:r>
            <a:r>
              <a:rPr lang="sv-SE" altLang="sv-SE" sz="4000" err="1">
                <a:solidFill>
                  <a:srgbClr val="002060"/>
                </a:solidFill>
              </a:rPr>
              <a:t>roles</a:t>
            </a:r>
            <a:endParaRPr lang="sv-SE" altLang="sv-SE" sz="4000">
              <a:solidFill>
                <a:srgbClr val="002060"/>
              </a:solidFill>
            </a:endParaRPr>
          </a:p>
        </p:txBody>
      </p:sp>
      <p:sp>
        <p:nvSpPr>
          <p:cNvPr id="50179" name="Oval 3"/>
          <p:cNvSpPr>
            <a:spLocks noChangeArrowheads="1"/>
          </p:cNvSpPr>
          <p:nvPr/>
        </p:nvSpPr>
        <p:spPr bwMode="auto">
          <a:xfrm>
            <a:off x="2711450" y="1484314"/>
            <a:ext cx="731838" cy="3587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(s)</a:t>
            </a:r>
            <a:endParaRPr lang="en-US" altLang="sv-SE" sz="2000">
              <a:latin typeface="Arial" panose="020B0604020202020204" pitchFamily="34" charset="0"/>
            </a:endParaRPr>
          </a:p>
        </p:txBody>
      </p:sp>
      <p:sp>
        <p:nvSpPr>
          <p:cNvPr id="50180" name="Oval 4"/>
          <p:cNvSpPr>
            <a:spLocks noChangeArrowheads="1"/>
          </p:cNvSpPr>
          <p:nvPr/>
        </p:nvSpPr>
        <p:spPr bwMode="auto">
          <a:xfrm>
            <a:off x="2279650" y="2060575"/>
            <a:ext cx="73025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(v)</a:t>
            </a:r>
            <a:endParaRPr lang="en-US" altLang="sv-SE" sz="2000">
              <a:latin typeface="Arial" panose="020B0604020202020204" pitchFamily="34" charset="0"/>
            </a:endParaRPr>
          </a:p>
        </p:txBody>
      </p:sp>
      <p:sp>
        <p:nvSpPr>
          <p:cNvPr id="50181" name="Oval 5"/>
          <p:cNvSpPr>
            <a:spLocks noChangeArrowheads="1"/>
          </p:cNvSpPr>
          <p:nvPr/>
        </p:nvSpPr>
        <p:spPr bwMode="auto">
          <a:xfrm>
            <a:off x="2063750" y="2708275"/>
            <a:ext cx="730250" cy="431800"/>
          </a:xfrm>
          <a:prstGeom prst="ellipse">
            <a:avLst/>
          </a:prstGeom>
          <a:solidFill>
            <a:srgbClr val="00CC0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(mp)</a:t>
            </a:r>
            <a:endParaRPr lang="en-US" altLang="sv-SE" sz="2000">
              <a:latin typeface="Arial" panose="020B0604020202020204" pitchFamily="34" charset="0"/>
            </a:endParaRPr>
          </a:p>
        </p:txBody>
      </p:sp>
      <p:sp>
        <p:nvSpPr>
          <p:cNvPr id="50182" name="Oval 6"/>
          <p:cNvSpPr>
            <a:spLocks noChangeArrowheads="1"/>
          </p:cNvSpPr>
          <p:nvPr/>
        </p:nvSpPr>
        <p:spPr bwMode="auto">
          <a:xfrm>
            <a:off x="1919288" y="3357563"/>
            <a:ext cx="730250" cy="431800"/>
          </a:xfrm>
          <a:prstGeom prst="ellipse">
            <a:avLst/>
          </a:prstGeom>
          <a:solidFill>
            <a:srgbClr val="0070C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(m)</a:t>
            </a:r>
            <a:endParaRPr lang="en-US" altLang="sv-SE" sz="2000">
              <a:latin typeface="Arial" panose="020B0604020202020204" pitchFamily="34" charset="0"/>
            </a:endParaRPr>
          </a:p>
        </p:txBody>
      </p:sp>
      <p:sp>
        <p:nvSpPr>
          <p:cNvPr id="50183" name="Oval 7"/>
          <p:cNvSpPr>
            <a:spLocks noChangeArrowheads="1"/>
          </p:cNvSpPr>
          <p:nvPr/>
        </p:nvSpPr>
        <p:spPr bwMode="auto">
          <a:xfrm>
            <a:off x="1919288" y="3933825"/>
            <a:ext cx="730250" cy="431800"/>
          </a:xfrm>
          <a:prstGeom prst="ellipse">
            <a:avLst/>
          </a:prstGeom>
          <a:solidFill>
            <a:srgbClr val="00B0F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(fp)</a:t>
            </a:r>
            <a:endParaRPr lang="en-US" altLang="sv-SE" sz="2000">
              <a:latin typeface="Arial" panose="020B0604020202020204" pitchFamily="34" charset="0"/>
            </a:endParaRPr>
          </a:p>
        </p:txBody>
      </p:sp>
      <p:sp>
        <p:nvSpPr>
          <p:cNvPr id="50184" name="Oval 8"/>
          <p:cNvSpPr>
            <a:spLocks noChangeArrowheads="1"/>
          </p:cNvSpPr>
          <p:nvPr/>
        </p:nvSpPr>
        <p:spPr bwMode="auto">
          <a:xfrm>
            <a:off x="1919288" y="4581525"/>
            <a:ext cx="730250" cy="431800"/>
          </a:xfrm>
          <a:prstGeom prst="ellipse">
            <a:avLst/>
          </a:prstGeom>
          <a:solidFill>
            <a:srgbClr val="00B0F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(kd)</a:t>
            </a:r>
            <a:endParaRPr lang="en-US" altLang="sv-SE" sz="2000">
              <a:latin typeface="Arial" panose="020B0604020202020204" pitchFamily="34" charset="0"/>
            </a:endParaRPr>
          </a:p>
        </p:txBody>
      </p:sp>
      <p:sp>
        <p:nvSpPr>
          <p:cNvPr id="16393" name="Rectangle 9"/>
          <p:cNvSpPr>
            <a:spLocks noChangeArrowheads="1"/>
          </p:cNvSpPr>
          <p:nvPr/>
        </p:nvSpPr>
        <p:spPr bwMode="auto">
          <a:xfrm>
            <a:off x="3836989" y="2133600"/>
            <a:ext cx="2459037" cy="1728788"/>
          </a:xfrm>
          <a:prstGeom prst="rect">
            <a:avLst/>
          </a:prstGeom>
          <a:solidFill>
            <a:schemeClr val="accent2"/>
          </a:solidFill>
          <a:ln w="9525">
            <a:solidFill>
              <a:schemeClr val="tx1"/>
            </a:solidFill>
            <a:miter lim="800000"/>
            <a:headEnd/>
            <a:tailEnd/>
          </a:ln>
          <a:effectLst>
            <a:softEdge rad="31750"/>
          </a:effectLst>
        </p:spPr>
        <p:txBody>
          <a:bodyPr wrap="none" anchor="ctr"/>
          <a:lstStyle/>
          <a:p>
            <a:pPr algn="ctr">
              <a:defRPr/>
            </a:pPr>
            <a:r>
              <a:rPr lang="sv-SE" sz="2000"/>
              <a:t>Council</a:t>
            </a:r>
            <a:endParaRPr lang="en-US" sz="2000"/>
          </a:p>
        </p:txBody>
      </p:sp>
      <p:sp>
        <p:nvSpPr>
          <p:cNvPr id="16394" name="Rectangle 10"/>
          <p:cNvSpPr>
            <a:spLocks noChangeArrowheads="1"/>
          </p:cNvSpPr>
          <p:nvPr/>
        </p:nvSpPr>
        <p:spPr bwMode="auto">
          <a:xfrm>
            <a:off x="3836989" y="4581525"/>
            <a:ext cx="2459037" cy="1225550"/>
          </a:xfrm>
          <a:prstGeom prst="rect">
            <a:avLst/>
          </a:prstGeom>
          <a:solidFill>
            <a:schemeClr val="accent2">
              <a:lumMod val="40000"/>
              <a:lumOff val="60000"/>
            </a:schemeClr>
          </a:solidFill>
          <a:ln w="9525">
            <a:solidFill>
              <a:schemeClr val="tx1"/>
            </a:solidFill>
            <a:miter lim="800000"/>
            <a:headEnd/>
            <a:tailEnd/>
          </a:ln>
          <a:effectLst>
            <a:softEdge rad="31750"/>
          </a:effectLst>
        </p:spPr>
        <p:txBody>
          <a:bodyPr wrap="none" anchor="ctr"/>
          <a:lstStyle/>
          <a:p>
            <a:pPr algn="ctr">
              <a:defRPr/>
            </a:pPr>
            <a:r>
              <a:rPr lang="en-US" sz="2000"/>
              <a:t>Staff/Office</a:t>
            </a:r>
          </a:p>
        </p:txBody>
      </p:sp>
      <p:sp>
        <p:nvSpPr>
          <p:cNvPr id="16395" name="Oval 11"/>
          <p:cNvSpPr>
            <a:spLocks noChangeArrowheads="1"/>
          </p:cNvSpPr>
          <p:nvPr/>
        </p:nvSpPr>
        <p:spPr bwMode="auto">
          <a:xfrm rot="10800000" flipV="1">
            <a:off x="7026275" y="2060575"/>
            <a:ext cx="1860550" cy="1944688"/>
          </a:xfrm>
          <a:prstGeom prst="ellipse">
            <a:avLst/>
          </a:prstGeom>
          <a:solidFill>
            <a:srgbClr val="92D050"/>
          </a:solidFill>
          <a:ln w="9525">
            <a:solidFill>
              <a:schemeClr val="tx1"/>
            </a:solidFill>
            <a:round/>
            <a:headEnd/>
            <a:tailEnd/>
          </a:ln>
          <a:effectLst>
            <a:softEdge rad="31750"/>
          </a:effectLst>
        </p:spPr>
        <p:txBody>
          <a:bodyPr wrap="none" anchor="ctr"/>
          <a:lstStyle/>
          <a:p>
            <a:pPr algn="ctr">
              <a:defRPr/>
            </a:pPr>
            <a:r>
              <a:rPr lang="sv-SE" sz="2000"/>
              <a:t>Citizens</a:t>
            </a:r>
            <a:endParaRPr lang="en-US" sz="2000"/>
          </a:p>
        </p:txBody>
      </p:sp>
      <p:sp>
        <p:nvSpPr>
          <p:cNvPr id="16396" name="Oval 12"/>
          <p:cNvSpPr>
            <a:spLocks noChangeArrowheads="1"/>
          </p:cNvSpPr>
          <p:nvPr/>
        </p:nvSpPr>
        <p:spPr bwMode="auto">
          <a:xfrm>
            <a:off x="7291388" y="4437064"/>
            <a:ext cx="1595437" cy="1368425"/>
          </a:xfrm>
          <a:prstGeom prst="ellipse">
            <a:avLst/>
          </a:prstGeom>
          <a:solidFill>
            <a:srgbClr val="FF9933"/>
          </a:solidFill>
          <a:ln w="9525">
            <a:solidFill>
              <a:schemeClr val="tx1"/>
            </a:solidFill>
            <a:round/>
            <a:headEnd/>
            <a:tailEnd/>
          </a:ln>
          <a:effectLst>
            <a:softEdge rad="31750"/>
          </a:effectLst>
        </p:spPr>
        <p:txBody>
          <a:bodyPr wrap="none" anchor="ctr"/>
          <a:lstStyle/>
          <a:p>
            <a:pPr algn="ctr">
              <a:defRPr/>
            </a:pPr>
            <a:r>
              <a:rPr lang="sv-SE" sz="2000" err="1"/>
              <a:t>Users</a:t>
            </a:r>
            <a:endParaRPr lang="en-US" sz="2000"/>
          </a:p>
        </p:txBody>
      </p:sp>
      <p:sp>
        <p:nvSpPr>
          <p:cNvPr id="50197" name="Line 13"/>
          <p:cNvSpPr>
            <a:spLocks noChangeShapeType="1"/>
          </p:cNvSpPr>
          <p:nvPr/>
        </p:nvSpPr>
        <p:spPr bwMode="auto">
          <a:xfrm>
            <a:off x="3287714" y="1989139"/>
            <a:ext cx="41592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198" name="Line 14"/>
          <p:cNvSpPr>
            <a:spLocks noChangeShapeType="1"/>
          </p:cNvSpPr>
          <p:nvPr/>
        </p:nvSpPr>
        <p:spPr bwMode="auto">
          <a:xfrm>
            <a:off x="3000376" y="2492376"/>
            <a:ext cx="531813"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199" name="Line 15"/>
          <p:cNvSpPr>
            <a:spLocks noChangeShapeType="1"/>
          </p:cNvSpPr>
          <p:nvPr/>
        </p:nvSpPr>
        <p:spPr bwMode="auto">
          <a:xfrm flipV="1">
            <a:off x="2782888" y="3716339"/>
            <a:ext cx="958850"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0" name="Line 16"/>
          <p:cNvSpPr>
            <a:spLocks noChangeShapeType="1"/>
          </p:cNvSpPr>
          <p:nvPr/>
        </p:nvSpPr>
        <p:spPr bwMode="auto">
          <a:xfrm flipV="1">
            <a:off x="2782888" y="3573463"/>
            <a:ext cx="93821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1" name="Line 17"/>
          <p:cNvSpPr>
            <a:spLocks noChangeShapeType="1"/>
          </p:cNvSpPr>
          <p:nvPr/>
        </p:nvSpPr>
        <p:spPr bwMode="auto">
          <a:xfrm flipV="1">
            <a:off x="2782888" y="3357563"/>
            <a:ext cx="8636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2" name="Line 18"/>
          <p:cNvSpPr>
            <a:spLocks noChangeShapeType="1"/>
          </p:cNvSpPr>
          <p:nvPr/>
        </p:nvSpPr>
        <p:spPr bwMode="auto">
          <a:xfrm flipV="1">
            <a:off x="2782889" y="3213100"/>
            <a:ext cx="738187"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3" name="Line 19"/>
          <p:cNvSpPr>
            <a:spLocks noChangeShapeType="1"/>
          </p:cNvSpPr>
          <p:nvPr/>
        </p:nvSpPr>
        <p:spPr bwMode="auto">
          <a:xfrm>
            <a:off x="6361113" y="2997200"/>
            <a:ext cx="5318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4" name="Line 20"/>
          <p:cNvSpPr>
            <a:spLocks noChangeShapeType="1"/>
          </p:cNvSpPr>
          <p:nvPr/>
        </p:nvSpPr>
        <p:spPr bwMode="auto">
          <a:xfrm>
            <a:off x="6361113" y="5157788"/>
            <a:ext cx="7985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5" name="Line 21"/>
          <p:cNvSpPr>
            <a:spLocks noChangeShapeType="1"/>
          </p:cNvSpPr>
          <p:nvPr/>
        </p:nvSpPr>
        <p:spPr bwMode="auto">
          <a:xfrm>
            <a:off x="4832350" y="39338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6" name="Line 22"/>
          <p:cNvSpPr>
            <a:spLocks noChangeShapeType="1"/>
          </p:cNvSpPr>
          <p:nvPr/>
        </p:nvSpPr>
        <p:spPr bwMode="auto">
          <a:xfrm flipV="1">
            <a:off x="5299075" y="40052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7" name="Line 23"/>
          <p:cNvSpPr>
            <a:spLocks noChangeShapeType="1"/>
          </p:cNvSpPr>
          <p:nvPr/>
        </p:nvSpPr>
        <p:spPr bwMode="auto">
          <a:xfrm flipH="1">
            <a:off x="6361113" y="3213100"/>
            <a:ext cx="5318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8" name="Line 24"/>
          <p:cNvSpPr>
            <a:spLocks noChangeShapeType="1"/>
          </p:cNvSpPr>
          <p:nvPr/>
        </p:nvSpPr>
        <p:spPr bwMode="auto">
          <a:xfrm flipH="1">
            <a:off x="6429375" y="4868863"/>
            <a:ext cx="7302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09" name="Line 25"/>
          <p:cNvSpPr>
            <a:spLocks noChangeShapeType="1"/>
          </p:cNvSpPr>
          <p:nvPr/>
        </p:nvSpPr>
        <p:spPr bwMode="auto">
          <a:xfrm flipV="1">
            <a:off x="8023225" y="4076701"/>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10" name="Oval 26"/>
          <p:cNvSpPr>
            <a:spLocks noChangeArrowheads="1"/>
          </p:cNvSpPr>
          <p:nvPr/>
        </p:nvSpPr>
        <p:spPr bwMode="auto">
          <a:xfrm>
            <a:off x="1919288" y="5157788"/>
            <a:ext cx="798512" cy="431800"/>
          </a:xfrm>
          <a:prstGeom prst="ellipse">
            <a:avLst/>
          </a:prstGeom>
          <a:solidFill>
            <a:srgbClr val="00B0F0"/>
          </a:solidFill>
          <a:ln w="9525">
            <a:solidFill>
              <a:schemeClr val="tx1"/>
            </a:solidFill>
            <a:round/>
            <a:headEnd/>
            <a:tailEnd/>
          </a:ln>
        </p:spPr>
        <p:txBody>
          <a:bodyPr wrap="none" anchor="ctr"/>
          <a:lstStyle>
            <a:lvl1pPr eaLnBrk="0" hangingPunct="0">
              <a:spcBef>
                <a:spcPct val="20000"/>
              </a:spcBef>
              <a:spcAft>
                <a:spcPct val="10000"/>
              </a:spcAft>
              <a:buChar char="•"/>
              <a:defRPr>
                <a:solidFill>
                  <a:schemeClr val="tx1"/>
                </a:solidFill>
                <a:latin typeface="Verdana" panose="020B0604030504040204" pitchFamily="34" charset="0"/>
              </a:defRPr>
            </a:lvl1pPr>
            <a:lvl2pPr marL="742950" indent="-285750" eaLnBrk="0" hangingPunct="0">
              <a:spcBef>
                <a:spcPct val="20000"/>
              </a:spcBef>
              <a:spcAft>
                <a:spcPct val="10000"/>
              </a:spcAft>
              <a:buChar char="–"/>
              <a:defRPr>
                <a:solidFill>
                  <a:schemeClr val="tx1"/>
                </a:solidFill>
                <a:latin typeface="Verdana" panose="020B0604030504040204" pitchFamily="34" charset="0"/>
              </a:defRPr>
            </a:lvl2pPr>
            <a:lvl3pPr marL="1143000" indent="-228600" eaLnBrk="0" hangingPunct="0">
              <a:spcBef>
                <a:spcPct val="20000"/>
              </a:spcBef>
              <a:spcAft>
                <a:spcPct val="10000"/>
              </a:spcAft>
              <a:buChar char="•"/>
              <a:defRPr>
                <a:solidFill>
                  <a:schemeClr val="tx1"/>
                </a:solidFill>
                <a:latin typeface="Verdana" panose="020B0604030504040204" pitchFamily="34" charset="0"/>
              </a:defRPr>
            </a:lvl3pPr>
            <a:lvl4pPr marL="1600200" indent="-228600" eaLnBrk="0" hangingPunct="0">
              <a:spcBef>
                <a:spcPct val="20000"/>
              </a:spcBef>
              <a:spcAft>
                <a:spcPct val="10000"/>
              </a:spcAft>
              <a:buChar char="–"/>
              <a:defRPr>
                <a:solidFill>
                  <a:schemeClr val="tx1"/>
                </a:solidFill>
                <a:latin typeface="Verdana" panose="020B0604030504040204" pitchFamily="34" charset="0"/>
              </a:defRPr>
            </a:lvl4pPr>
            <a:lvl5pPr marL="2057400" indent="-228600" eaLnBrk="0" hangingPunct="0">
              <a:spcBef>
                <a:spcPct val="20000"/>
              </a:spcBef>
              <a:spcAft>
                <a:spcPct val="10000"/>
              </a:spcAft>
              <a:buChar char="»"/>
              <a:defRPr>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a:solidFill>
                  <a:schemeClr val="tx1"/>
                </a:solidFill>
                <a:latin typeface="Verdana" panose="020B0604030504040204" pitchFamily="34" charset="0"/>
              </a:defRPr>
            </a:lvl9pPr>
          </a:lstStyle>
          <a:p>
            <a:pPr algn="ctr" eaLnBrk="1" hangingPunct="1">
              <a:spcBef>
                <a:spcPct val="0"/>
              </a:spcBef>
              <a:spcAft>
                <a:spcPct val="0"/>
              </a:spcAft>
              <a:buFontTx/>
              <a:buNone/>
            </a:pPr>
            <a:r>
              <a:rPr lang="sv-SE" altLang="sv-SE" sz="2000">
                <a:latin typeface="Arial" panose="020B0604020202020204" pitchFamily="34" charset="0"/>
              </a:rPr>
              <a:t>(c)</a:t>
            </a:r>
            <a:endParaRPr lang="en-US" altLang="sv-SE" sz="2000">
              <a:latin typeface="Arial" panose="020B0604020202020204" pitchFamily="34" charset="0"/>
            </a:endParaRPr>
          </a:p>
        </p:txBody>
      </p:sp>
      <p:sp>
        <p:nvSpPr>
          <p:cNvPr id="50211" name="Line 27"/>
          <p:cNvSpPr>
            <a:spLocks noChangeShapeType="1"/>
          </p:cNvSpPr>
          <p:nvPr/>
        </p:nvSpPr>
        <p:spPr bwMode="auto">
          <a:xfrm flipV="1">
            <a:off x="3143251" y="3933825"/>
            <a:ext cx="676275" cy="15827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50212" name="Line 28"/>
          <p:cNvSpPr>
            <a:spLocks noChangeShapeType="1"/>
          </p:cNvSpPr>
          <p:nvPr/>
        </p:nvSpPr>
        <p:spPr bwMode="auto">
          <a:xfrm flipV="1">
            <a:off x="7956550" y="1125539"/>
            <a:ext cx="0" cy="935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6413" name="Line 29"/>
          <p:cNvSpPr>
            <a:spLocks noChangeShapeType="1"/>
          </p:cNvSpPr>
          <p:nvPr/>
        </p:nvSpPr>
        <p:spPr bwMode="auto">
          <a:xfrm flipH="1">
            <a:off x="2373314" y="1125538"/>
            <a:ext cx="5583237"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sv-SE"/>
          </a:p>
        </p:txBody>
      </p:sp>
      <p:sp>
        <p:nvSpPr>
          <p:cNvPr id="50214" name="Line 30"/>
          <p:cNvSpPr>
            <a:spLocks noChangeShapeType="1"/>
          </p:cNvSpPr>
          <p:nvPr/>
        </p:nvSpPr>
        <p:spPr bwMode="auto">
          <a:xfrm>
            <a:off x="2373313" y="1125539"/>
            <a:ext cx="0" cy="574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1" name="Oval 26"/>
          <p:cNvSpPr>
            <a:spLocks noChangeArrowheads="1"/>
          </p:cNvSpPr>
          <p:nvPr/>
        </p:nvSpPr>
        <p:spPr bwMode="auto">
          <a:xfrm>
            <a:off x="2424113" y="5661025"/>
            <a:ext cx="798512" cy="431800"/>
          </a:xfrm>
          <a:prstGeom prst="ellipse">
            <a:avLst/>
          </a:prstGeom>
          <a:solidFill>
            <a:schemeClr val="bg2">
              <a:lumMod val="75000"/>
            </a:schemeClr>
          </a:solidFill>
          <a:ln w="9525">
            <a:solidFill>
              <a:schemeClr val="tx1"/>
            </a:solidFill>
            <a:round/>
            <a:headEnd/>
            <a:tailEnd/>
          </a:ln>
        </p:spPr>
        <p:txBody>
          <a:bodyPr wrap="none" anchor="ctr"/>
          <a:lstStyle/>
          <a:p>
            <a:pPr algn="ctr">
              <a:defRPr/>
            </a:pPr>
            <a:r>
              <a:rPr lang="sv-SE" sz="2000"/>
              <a:t>(</a:t>
            </a:r>
            <a:r>
              <a:rPr lang="sv-SE" sz="2000" err="1"/>
              <a:t>sd</a:t>
            </a:r>
            <a:r>
              <a:rPr lang="sv-SE" sz="2000"/>
              <a:t>)</a:t>
            </a:r>
            <a:endParaRPr lang="en-US" sz="2000"/>
          </a:p>
        </p:txBody>
      </p:sp>
      <p:sp>
        <p:nvSpPr>
          <p:cNvPr id="50216" name="Line 14"/>
          <p:cNvSpPr>
            <a:spLocks noChangeShapeType="1"/>
          </p:cNvSpPr>
          <p:nvPr/>
        </p:nvSpPr>
        <p:spPr bwMode="auto">
          <a:xfrm>
            <a:off x="2927351" y="2924176"/>
            <a:ext cx="6762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cxnSp>
        <p:nvCxnSpPr>
          <p:cNvPr id="34" name="Rak pil 33"/>
          <p:cNvCxnSpPr>
            <a:stCxn id="16413" idx="0"/>
          </p:cNvCxnSpPr>
          <p:nvPr/>
        </p:nvCxnSpPr>
        <p:spPr>
          <a:xfrm rot="16200000" flipH="1">
            <a:off x="7566820" y="1515270"/>
            <a:ext cx="790575" cy="111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Rak pil 36"/>
          <p:cNvCxnSpPr>
            <a:stCxn id="50212" idx="1"/>
            <a:endCxn id="50212" idx="0"/>
          </p:cNvCxnSpPr>
          <p:nvPr/>
        </p:nvCxnSpPr>
        <p:spPr>
          <a:xfrm rot="5400000">
            <a:off x="7489826" y="1592263"/>
            <a:ext cx="93503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4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p:cNvGrpSpPr/>
          <p:nvPr/>
        </p:nvGrpSpPr>
        <p:grpSpPr>
          <a:xfrm>
            <a:off x="85458" y="301393"/>
            <a:ext cx="12007758" cy="6043434"/>
            <a:chOff x="136430" y="292847"/>
            <a:chExt cx="12007758" cy="6043434"/>
          </a:xfrm>
        </p:grpSpPr>
        <p:pic>
          <p:nvPicPr>
            <p:cNvPr id="2" name="Bildobjekt 1"/>
            <p:cNvPicPr>
              <a:picLocks noChangeAspect="1"/>
            </p:cNvPicPr>
            <p:nvPr/>
          </p:nvPicPr>
          <p:blipFill>
            <a:blip r:embed="rId2"/>
            <a:stretch>
              <a:fillRect/>
            </a:stretch>
          </p:blipFill>
          <p:spPr>
            <a:xfrm>
              <a:off x="136430" y="360958"/>
              <a:ext cx="12007758" cy="5975323"/>
            </a:xfrm>
            <a:prstGeom prst="rect">
              <a:avLst/>
            </a:prstGeom>
          </p:spPr>
        </p:pic>
        <p:sp>
          <p:nvSpPr>
            <p:cNvPr id="3" name="Rektangel 2"/>
            <p:cNvSpPr/>
            <p:nvPr/>
          </p:nvSpPr>
          <p:spPr>
            <a:xfrm>
              <a:off x="239059" y="292847"/>
              <a:ext cx="5289176"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7416802" y="2860800"/>
              <a:ext cx="3621740" cy="1384995"/>
            </a:xfrm>
            <a:prstGeom prst="rect">
              <a:avLst/>
            </a:prstGeom>
          </p:spPr>
          <p:txBody>
            <a:bodyPr wrap="square">
              <a:spAutoFit/>
            </a:bodyPr>
            <a:lstStyle/>
            <a:p>
              <a:r>
                <a:rPr lang="en-US" sz="2800"/>
                <a:t>What are the benefits of citizen dialogue for different groups?</a:t>
              </a:r>
              <a:endParaRPr lang="sv-SE" sz="2800"/>
            </a:p>
          </p:txBody>
        </p:sp>
      </p:grpSp>
    </p:spTree>
    <p:extLst>
      <p:ext uri="{BB962C8B-B14F-4D97-AF65-F5344CB8AC3E}">
        <p14:creationId xmlns:p14="http://schemas.microsoft.com/office/powerpoint/2010/main" val="215584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t="2422" r="-134"/>
          <a:stretch/>
        </p:blipFill>
        <p:spPr>
          <a:xfrm>
            <a:off x="360541" y="925666"/>
            <a:ext cx="11143606" cy="5485201"/>
          </a:xfrm>
          <a:prstGeom prst="rect">
            <a:avLst/>
          </a:prstGeom>
        </p:spPr>
      </p:pic>
      <p:sp>
        <p:nvSpPr>
          <p:cNvPr id="4" name="Rektangel 3"/>
          <p:cNvSpPr/>
          <p:nvPr/>
        </p:nvSpPr>
        <p:spPr>
          <a:xfrm>
            <a:off x="511779" y="861868"/>
            <a:ext cx="4950672" cy="2913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7074115" y="1239424"/>
            <a:ext cx="3470475" cy="2018696"/>
          </a:xfrm>
          <a:prstGeom prst="rect">
            <a:avLst/>
          </a:prstGeom>
          <a:solidFill>
            <a:schemeClr val="tx2">
              <a:lumMod val="20000"/>
              <a:lumOff val="80000"/>
            </a:schemeClr>
          </a:solidFill>
        </p:spPr>
        <p:txBody>
          <a:bodyPr wrap="square">
            <a:spAutoFit/>
          </a:bodyPr>
          <a:lstStyle/>
          <a:p>
            <a:pPr algn="ctr"/>
            <a:r>
              <a:rPr lang="en-US"/>
              <a:t>For me as an elected representative, dialogue with citizens is very important. </a:t>
            </a:r>
          </a:p>
          <a:p>
            <a:pPr algn="ctr"/>
            <a:endParaRPr lang="en-US"/>
          </a:p>
          <a:p>
            <a:pPr algn="ctr"/>
            <a:r>
              <a:rPr lang="en-US"/>
              <a:t>It provides a broader and deeper foundation for future decisions.</a:t>
            </a:r>
            <a:endParaRPr lang="sv-SE"/>
          </a:p>
        </p:txBody>
      </p:sp>
    </p:spTree>
    <p:extLst>
      <p:ext uri="{BB962C8B-B14F-4D97-AF65-F5344CB8AC3E}">
        <p14:creationId xmlns:p14="http://schemas.microsoft.com/office/powerpoint/2010/main" val="426431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388195" y="798609"/>
            <a:ext cx="11203228" cy="5393650"/>
          </a:xfrm>
          <a:prstGeom prst="rect">
            <a:avLst/>
          </a:prstGeom>
        </p:spPr>
      </p:pic>
      <p:sp>
        <p:nvSpPr>
          <p:cNvPr id="3" name="Rektangel 2"/>
          <p:cNvSpPr/>
          <p:nvPr/>
        </p:nvSpPr>
        <p:spPr>
          <a:xfrm>
            <a:off x="442061" y="798609"/>
            <a:ext cx="5607513" cy="2816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schemeClr val="tx1"/>
              </a:solidFill>
            </a:endParaRPr>
          </a:p>
        </p:txBody>
      </p:sp>
      <p:sp>
        <p:nvSpPr>
          <p:cNvPr id="4" name="Rektangel 3"/>
          <p:cNvSpPr/>
          <p:nvPr/>
        </p:nvSpPr>
        <p:spPr>
          <a:xfrm>
            <a:off x="7126169" y="1143471"/>
            <a:ext cx="3388659" cy="1754326"/>
          </a:xfrm>
          <a:prstGeom prst="rect">
            <a:avLst/>
          </a:prstGeom>
          <a:solidFill>
            <a:schemeClr val="tx2">
              <a:lumMod val="20000"/>
              <a:lumOff val="80000"/>
            </a:schemeClr>
          </a:solidFill>
        </p:spPr>
        <p:txBody>
          <a:bodyPr wrap="square">
            <a:spAutoFit/>
          </a:bodyPr>
          <a:lstStyle/>
          <a:p>
            <a:pPr algn="ctr"/>
            <a:r>
              <a:rPr lang="en-US"/>
              <a:t>For me as a citizen, the dialogue is very interesting. </a:t>
            </a:r>
          </a:p>
          <a:p>
            <a:pPr algn="ctr"/>
            <a:endParaRPr lang="en-US"/>
          </a:p>
          <a:p>
            <a:pPr algn="ctr"/>
            <a:r>
              <a:rPr lang="en-US"/>
              <a:t>I receive information and have the opportunity to present my views and propose solutions.</a:t>
            </a:r>
            <a:endParaRPr lang="sv-SE"/>
          </a:p>
        </p:txBody>
      </p:sp>
    </p:spTree>
    <p:extLst>
      <p:ext uri="{BB962C8B-B14F-4D97-AF65-F5344CB8AC3E}">
        <p14:creationId xmlns:p14="http://schemas.microsoft.com/office/powerpoint/2010/main" val="16966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26126"/>
            <a:ext cx="12192000" cy="6858000"/>
          </a:xfrm>
          <a:prstGeom prst="rect">
            <a:avLst/>
          </a:prstGeom>
        </p:spPr>
      </p:pic>
      <p:sp>
        <p:nvSpPr>
          <p:cNvPr id="3" name="textruta 2"/>
          <p:cNvSpPr txBox="1"/>
          <p:nvPr/>
        </p:nvSpPr>
        <p:spPr>
          <a:xfrm rot="21283379">
            <a:off x="1853268" y="1012953"/>
            <a:ext cx="7779694" cy="4832092"/>
          </a:xfrm>
          <a:prstGeom prst="rect">
            <a:avLst/>
          </a:prstGeom>
          <a:noFill/>
        </p:spPr>
        <p:txBody>
          <a:bodyPr wrap="none" rtlCol="0">
            <a:spAutoFit/>
          </a:bodyPr>
          <a:lstStyle/>
          <a:p>
            <a:r>
              <a:rPr lang="sv-SE" sz="4400" err="1">
                <a:solidFill>
                  <a:schemeClr val="bg1"/>
                </a:solidFill>
              </a:rPr>
              <a:t>Why</a:t>
            </a:r>
            <a:r>
              <a:rPr lang="sv-SE" sz="4400">
                <a:solidFill>
                  <a:schemeClr val="bg1"/>
                </a:solidFill>
              </a:rPr>
              <a:t> </a:t>
            </a:r>
            <a:r>
              <a:rPr lang="sv-SE" sz="4400" err="1">
                <a:solidFill>
                  <a:schemeClr val="bg1"/>
                </a:solidFill>
              </a:rPr>
              <a:t>now</a:t>
            </a:r>
            <a:r>
              <a:rPr lang="sv-SE" sz="4400">
                <a:solidFill>
                  <a:schemeClr val="bg1"/>
                </a:solidFill>
              </a:rPr>
              <a:t>?</a:t>
            </a:r>
          </a:p>
          <a:p>
            <a:endParaRPr lang="sv-SE" sz="4400">
              <a:solidFill>
                <a:schemeClr val="bg1"/>
              </a:solidFill>
            </a:endParaRPr>
          </a:p>
          <a:p>
            <a:r>
              <a:rPr lang="sv-SE" sz="4400">
                <a:solidFill>
                  <a:schemeClr val="bg1"/>
                </a:solidFill>
              </a:rPr>
              <a:t>Research </a:t>
            </a:r>
            <a:br>
              <a:rPr lang="sv-SE" sz="4400">
                <a:solidFill>
                  <a:schemeClr val="bg1"/>
                </a:solidFill>
              </a:rPr>
            </a:br>
            <a:endParaRPr lang="sv-SE" sz="4400">
              <a:solidFill>
                <a:schemeClr val="bg1"/>
              </a:solidFill>
            </a:endParaRPr>
          </a:p>
          <a:p>
            <a:r>
              <a:rPr lang="sv-SE" sz="4400" err="1">
                <a:solidFill>
                  <a:schemeClr val="bg1"/>
                </a:solidFill>
              </a:rPr>
              <a:t>Changed</a:t>
            </a:r>
            <a:r>
              <a:rPr lang="sv-SE" sz="4400">
                <a:solidFill>
                  <a:schemeClr val="bg1"/>
                </a:solidFill>
              </a:rPr>
              <a:t> </a:t>
            </a:r>
            <a:r>
              <a:rPr lang="sv-SE" sz="4400" err="1">
                <a:solidFill>
                  <a:schemeClr val="bg1"/>
                </a:solidFill>
              </a:rPr>
              <a:t>roles</a:t>
            </a:r>
            <a:endParaRPr lang="sv-SE" sz="4400">
              <a:solidFill>
                <a:schemeClr val="bg1"/>
              </a:solidFill>
            </a:endParaRPr>
          </a:p>
          <a:p>
            <a:endParaRPr lang="sv-SE" sz="4400">
              <a:solidFill>
                <a:schemeClr val="bg1"/>
              </a:solidFill>
            </a:endParaRPr>
          </a:p>
          <a:p>
            <a:r>
              <a:rPr lang="sv-SE" sz="4400" err="1">
                <a:solidFill>
                  <a:schemeClr val="bg1"/>
                </a:solidFill>
              </a:rPr>
              <a:t>Dialogue</a:t>
            </a:r>
            <a:r>
              <a:rPr lang="sv-SE" sz="4400">
                <a:solidFill>
                  <a:schemeClr val="bg1"/>
                </a:solidFill>
              </a:rPr>
              <a:t> </a:t>
            </a:r>
            <a:r>
              <a:rPr lang="sv-SE" sz="4400" err="1">
                <a:solidFill>
                  <a:schemeClr val="bg1"/>
                </a:solidFill>
              </a:rPr>
              <a:t>into</a:t>
            </a:r>
            <a:r>
              <a:rPr lang="sv-SE" sz="4400">
                <a:solidFill>
                  <a:schemeClr val="bg1"/>
                </a:solidFill>
              </a:rPr>
              <a:t> </a:t>
            </a:r>
            <a:r>
              <a:rPr lang="sv-SE" sz="4400" err="1">
                <a:solidFill>
                  <a:schemeClr val="bg1"/>
                </a:solidFill>
              </a:rPr>
              <a:t>steering</a:t>
            </a:r>
            <a:r>
              <a:rPr lang="sv-SE" sz="4400">
                <a:solidFill>
                  <a:schemeClr val="bg1"/>
                </a:solidFill>
              </a:rPr>
              <a:t> process</a:t>
            </a:r>
          </a:p>
        </p:txBody>
      </p:sp>
    </p:spTree>
    <p:extLst>
      <p:ext uri="{BB962C8B-B14F-4D97-AF65-F5344CB8AC3E}">
        <p14:creationId xmlns:p14="http://schemas.microsoft.com/office/powerpoint/2010/main" val="28058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248405" y="953541"/>
            <a:ext cx="11177329" cy="5399447"/>
          </a:xfrm>
          <a:prstGeom prst="rect">
            <a:avLst/>
          </a:prstGeom>
        </p:spPr>
      </p:pic>
      <p:sp>
        <p:nvSpPr>
          <p:cNvPr id="3" name="Rektangel 2"/>
          <p:cNvSpPr/>
          <p:nvPr/>
        </p:nvSpPr>
        <p:spPr>
          <a:xfrm>
            <a:off x="361958" y="903877"/>
            <a:ext cx="5345573" cy="3046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6961310" y="750342"/>
            <a:ext cx="3760478" cy="2585323"/>
          </a:xfrm>
          <a:prstGeom prst="rect">
            <a:avLst/>
          </a:prstGeom>
          <a:solidFill>
            <a:schemeClr val="tx2">
              <a:lumMod val="20000"/>
              <a:lumOff val="80000"/>
            </a:schemeClr>
          </a:solidFill>
        </p:spPr>
        <p:txBody>
          <a:bodyPr wrap="square">
            <a:spAutoFit/>
          </a:bodyPr>
          <a:lstStyle/>
          <a:p>
            <a:pPr algn="ctr"/>
            <a:r>
              <a:rPr lang="en-US"/>
              <a:t>As an official responsible for investigating the issue, the dialogue with the citizens is central. </a:t>
            </a:r>
          </a:p>
          <a:p>
            <a:pPr algn="ctr"/>
            <a:endParaRPr lang="en-US"/>
          </a:p>
          <a:p>
            <a:pPr algn="ctr"/>
            <a:r>
              <a:rPr lang="en-US"/>
              <a:t>It means that we get the views and knowledge of the citizens that must be weighed and analyzed in the basis for decisions.</a:t>
            </a:r>
            <a:endParaRPr lang="sv-SE"/>
          </a:p>
        </p:txBody>
      </p:sp>
    </p:spTree>
    <p:extLst>
      <p:ext uri="{BB962C8B-B14F-4D97-AF65-F5344CB8AC3E}">
        <p14:creationId xmlns:p14="http://schemas.microsoft.com/office/powerpoint/2010/main" val="37344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64025" y="493140"/>
            <a:ext cx="9608400" cy="1965600"/>
          </a:xfrm>
        </p:spPr>
        <p:txBody>
          <a:bodyPr/>
          <a:lstStyle/>
          <a:p>
            <a:r>
              <a:rPr lang="en-US"/>
              <a:t>What do you see as the benefits of involving citizens?</a:t>
            </a:r>
            <a:endParaRPr lang="sv-SE"/>
          </a:p>
        </p:txBody>
      </p:sp>
      <p:pic>
        <p:nvPicPr>
          <p:cNvPr id="1026" name="Picture 2" descr="Lagarbete, Team, Gear, Redskap, Enheten, Personl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875" y="3125826"/>
            <a:ext cx="5245367" cy="349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4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49785" y="897045"/>
            <a:ext cx="6669368" cy="5549979"/>
          </a:xfrm>
          <a:prstGeom prst="rect">
            <a:avLst/>
          </a:prstGeom>
        </p:spPr>
      </p:pic>
      <p:sp>
        <p:nvSpPr>
          <p:cNvPr id="3" name="Rektangel 2"/>
          <p:cNvSpPr/>
          <p:nvPr/>
        </p:nvSpPr>
        <p:spPr>
          <a:xfrm>
            <a:off x="7034306" y="1418389"/>
            <a:ext cx="4285129" cy="3416320"/>
          </a:xfrm>
          <a:prstGeom prst="rect">
            <a:avLst/>
          </a:prstGeom>
        </p:spPr>
        <p:txBody>
          <a:bodyPr wrap="square">
            <a:spAutoFit/>
          </a:bodyPr>
          <a:lstStyle/>
          <a:p>
            <a:r>
              <a:rPr lang="en-US" sz="2400"/>
              <a:t>When communicating with citizens, you can start from two different perspectives, the sender's perspective that is based on yourself as a elected representative or official, or the recipient's perspective that comes from the citizen.</a:t>
            </a:r>
            <a:endParaRPr lang="sv-SE" sz="2400"/>
          </a:p>
        </p:txBody>
      </p:sp>
      <p:sp>
        <p:nvSpPr>
          <p:cNvPr id="4" name="textruta 3"/>
          <p:cNvSpPr txBox="1"/>
          <p:nvPr/>
        </p:nvSpPr>
        <p:spPr>
          <a:xfrm>
            <a:off x="245460" y="167341"/>
            <a:ext cx="7346883" cy="584775"/>
          </a:xfrm>
          <a:prstGeom prst="rect">
            <a:avLst/>
          </a:prstGeom>
          <a:noFill/>
        </p:spPr>
        <p:txBody>
          <a:bodyPr wrap="none" rtlCol="0">
            <a:spAutoFit/>
          </a:bodyPr>
          <a:lstStyle/>
          <a:p>
            <a:r>
              <a:rPr lang="sv-SE" sz="3200" b="1" err="1">
                <a:solidFill>
                  <a:srgbClr val="002060"/>
                </a:solidFill>
              </a:rPr>
              <a:t>Two</a:t>
            </a:r>
            <a:r>
              <a:rPr lang="sv-SE" sz="3200" b="1">
                <a:solidFill>
                  <a:srgbClr val="002060"/>
                </a:solidFill>
              </a:rPr>
              <a:t> </a:t>
            </a:r>
            <a:r>
              <a:rPr lang="sv-SE" sz="3200" b="1" err="1">
                <a:solidFill>
                  <a:srgbClr val="002060"/>
                </a:solidFill>
              </a:rPr>
              <a:t>perspectives</a:t>
            </a:r>
            <a:r>
              <a:rPr lang="sv-SE" sz="3200" b="1">
                <a:solidFill>
                  <a:srgbClr val="002060"/>
                </a:solidFill>
              </a:rPr>
              <a:t> on </a:t>
            </a:r>
            <a:r>
              <a:rPr lang="sv-SE" sz="3200" b="1" err="1">
                <a:solidFill>
                  <a:srgbClr val="002060"/>
                </a:solidFill>
              </a:rPr>
              <a:t>communication</a:t>
            </a:r>
            <a:endParaRPr lang="sv-SE" sz="3200" b="1">
              <a:solidFill>
                <a:srgbClr val="002060"/>
              </a:solidFill>
            </a:endParaRPr>
          </a:p>
        </p:txBody>
      </p:sp>
    </p:spTree>
    <p:extLst>
      <p:ext uri="{BB962C8B-B14F-4D97-AF65-F5344CB8AC3E}">
        <p14:creationId xmlns:p14="http://schemas.microsoft.com/office/powerpoint/2010/main" val="3432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p:cNvGrpSpPr/>
          <p:nvPr/>
        </p:nvGrpSpPr>
        <p:grpSpPr>
          <a:xfrm>
            <a:off x="358588" y="651719"/>
            <a:ext cx="10110227" cy="5684926"/>
            <a:chOff x="436283" y="974449"/>
            <a:chExt cx="10110227" cy="5684926"/>
          </a:xfrm>
        </p:grpSpPr>
        <p:pic>
          <p:nvPicPr>
            <p:cNvPr id="2" name="Bildobjekt 1"/>
            <p:cNvPicPr>
              <a:picLocks noChangeAspect="1"/>
            </p:cNvPicPr>
            <p:nvPr/>
          </p:nvPicPr>
          <p:blipFill>
            <a:blip r:embed="rId2"/>
            <a:stretch>
              <a:fillRect/>
            </a:stretch>
          </p:blipFill>
          <p:spPr>
            <a:xfrm>
              <a:off x="436283" y="1006800"/>
              <a:ext cx="10110227" cy="5652575"/>
            </a:xfrm>
            <a:prstGeom prst="rect">
              <a:avLst/>
            </a:prstGeom>
          </p:spPr>
        </p:pic>
        <p:sp>
          <p:nvSpPr>
            <p:cNvPr id="3" name="Rektangel 2"/>
            <p:cNvSpPr/>
            <p:nvPr/>
          </p:nvSpPr>
          <p:spPr>
            <a:xfrm>
              <a:off x="741081" y="3582075"/>
              <a:ext cx="4894730" cy="2800767"/>
            </a:xfrm>
            <a:prstGeom prst="rect">
              <a:avLst/>
            </a:prstGeom>
            <a:solidFill>
              <a:srgbClr val="B9D1D0"/>
            </a:solidFill>
          </p:spPr>
          <p:txBody>
            <a:bodyPr wrap="square">
              <a:spAutoFit/>
            </a:bodyPr>
            <a:lstStyle/>
            <a:p>
              <a:r>
                <a:rPr lang="en-US" sz="2200"/>
                <a:t>It doesn't feel like the questions are addressed to me. They do not respect my time and my circumstances when it comes to how and when to answer.</a:t>
              </a:r>
            </a:p>
            <a:p>
              <a:endParaRPr lang="en-US" sz="2200"/>
            </a:p>
            <a:p>
              <a:r>
                <a:rPr lang="en-US" sz="2200"/>
                <a:t>The information is written in professional language with many difficult terms.</a:t>
              </a:r>
              <a:endParaRPr lang="sv-SE" sz="2200"/>
            </a:p>
          </p:txBody>
        </p:sp>
        <p:sp>
          <p:nvSpPr>
            <p:cNvPr id="4" name="Rektangel 3"/>
            <p:cNvSpPr/>
            <p:nvPr/>
          </p:nvSpPr>
          <p:spPr>
            <a:xfrm>
              <a:off x="687292" y="974449"/>
              <a:ext cx="6087564" cy="461665"/>
            </a:xfrm>
            <a:prstGeom prst="rect">
              <a:avLst/>
            </a:prstGeom>
            <a:solidFill>
              <a:schemeClr val="accent2">
                <a:lumMod val="20000"/>
                <a:lumOff val="80000"/>
              </a:schemeClr>
            </a:solidFill>
          </p:spPr>
          <p:txBody>
            <a:bodyPr wrap="none">
              <a:spAutoFit/>
            </a:bodyPr>
            <a:lstStyle/>
            <a:p>
              <a:r>
                <a:rPr lang="en-US" sz="2400" b="1">
                  <a:solidFill>
                    <a:srgbClr val="002060"/>
                  </a:solidFill>
                </a:rPr>
                <a:t>Transmitter perspective </a:t>
              </a:r>
              <a:r>
                <a:rPr lang="en-US" sz="2400">
                  <a:solidFill>
                    <a:srgbClr val="002060"/>
                  </a:solidFill>
                </a:rPr>
                <a:t>- what do I want?</a:t>
              </a:r>
            </a:p>
          </p:txBody>
        </p:sp>
        <p:sp>
          <p:nvSpPr>
            <p:cNvPr id="5" name="Rektangel 4"/>
            <p:cNvSpPr/>
            <p:nvPr/>
          </p:nvSpPr>
          <p:spPr>
            <a:xfrm>
              <a:off x="687292" y="1436114"/>
              <a:ext cx="5190518" cy="1354217"/>
            </a:xfrm>
            <a:prstGeom prst="rect">
              <a:avLst/>
            </a:prstGeom>
            <a:solidFill>
              <a:schemeClr val="accent2">
                <a:lumMod val="20000"/>
                <a:lumOff val="80000"/>
              </a:schemeClr>
            </a:solidFill>
          </p:spPr>
          <p:txBody>
            <a:bodyPr wrap="square">
              <a:spAutoFit/>
            </a:bodyPr>
            <a:lstStyle/>
            <a:p>
              <a:pPr marL="342900" indent="-342900">
                <a:spcAft>
                  <a:spcPts val="600"/>
                </a:spcAft>
                <a:buFont typeface="Arial" panose="020B0604020202020204" pitchFamily="34" charset="0"/>
                <a:buChar char="•"/>
              </a:pPr>
              <a:r>
                <a:rPr lang="en-US"/>
                <a:t>Transmitter needs in the center</a:t>
              </a:r>
            </a:p>
            <a:p>
              <a:pPr marL="342900" indent="-342900">
                <a:spcAft>
                  <a:spcPts val="600"/>
                </a:spcAft>
                <a:buFont typeface="Arial" panose="020B0604020202020204" pitchFamily="34" charset="0"/>
                <a:buChar char="•"/>
              </a:pPr>
              <a:r>
                <a:rPr lang="en-US"/>
                <a:t>The sender's language applies</a:t>
              </a:r>
            </a:p>
            <a:p>
              <a:pPr marL="342900" indent="-342900">
                <a:spcAft>
                  <a:spcPts val="600"/>
                </a:spcAft>
                <a:buFont typeface="Arial" panose="020B0604020202020204" pitchFamily="34" charset="0"/>
                <a:buChar char="•"/>
              </a:pPr>
              <a:r>
                <a:rPr lang="en-US"/>
                <a:t>The transmitter determines when it is appropriate to provide information</a:t>
              </a:r>
            </a:p>
          </p:txBody>
        </p:sp>
      </p:grpSp>
    </p:spTree>
    <p:extLst>
      <p:ext uri="{BB962C8B-B14F-4D97-AF65-F5344CB8AC3E}">
        <p14:creationId xmlns:p14="http://schemas.microsoft.com/office/powerpoint/2010/main" val="2936086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p:cNvGrpSpPr/>
          <p:nvPr/>
        </p:nvGrpSpPr>
        <p:grpSpPr>
          <a:xfrm>
            <a:off x="324401" y="760034"/>
            <a:ext cx="8562045" cy="5371825"/>
            <a:chOff x="742754" y="1865681"/>
            <a:chExt cx="7863363" cy="4820555"/>
          </a:xfrm>
        </p:grpSpPr>
        <p:pic>
          <p:nvPicPr>
            <p:cNvPr id="3" name="Bildobjekt 2"/>
            <p:cNvPicPr>
              <a:picLocks noChangeAspect="1"/>
            </p:cNvPicPr>
            <p:nvPr/>
          </p:nvPicPr>
          <p:blipFill>
            <a:blip r:embed="rId2"/>
            <a:stretch>
              <a:fillRect/>
            </a:stretch>
          </p:blipFill>
          <p:spPr>
            <a:xfrm>
              <a:off x="742754" y="1865681"/>
              <a:ext cx="7863363" cy="4820555"/>
            </a:xfrm>
            <a:prstGeom prst="rect">
              <a:avLst/>
            </a:prstGeom>
          </p:spPr>
        </p:pic>
        <p:sp>
          <p:nvSpPr>
            <p:cNvPr id="4" name="Rektangel 3"/>
            <p:cNvSpPr/>
            <p:nvPr/>
          </p:nvSpPr>
          <p:spPr>
            <a:xfrm>
              <a:off x="893420" y="4362498"/>
              <a:ext cx="3956424" cy="1822865"/>
            </a:xfrm>
            <a:prstGeom prst="rect">
              <a:avLst/>
            </a:prstGeom>
            <a:solidFill>
              <a:srgbClr val="B9D1D0"/>
            </a:solidFill>
          </p:spPr>
          <p:txBody>
            <a:bodyPr wrap="square">
              <a:spAutoFit/>
            </a:bodyPr>
            <a:lstStyle/>
            <a:p>
              <a:r>
                <a:rPr lang="en-US"/>
                <a:t>The questions concern me. I can answer when I have time. </a:t>
              </a:r>
            </a:p>
            <a:p>
              <a:endParaRPr lang="en-US"/>
            </a:p>
            <a:p>
              <a:r>
                <a:rPr lang="en-US"/>
                <a:t>The information is written in an easily accessible language where subject terms have been exchanged for words that I would use myself.</a:t>
              </a:r>
            </a:p>
          </p:txBody>
        </p:sp>
        <p:sp>
          <p:nvSpPr>
            <p:cNvPr id="2" name="Rektangel 1"/>
            <p:cNvSpPr/>
            <p:nvPr/>
          </p:nvSpPr>
          <p:spPr>
            <a:xfrm>
              <a:off x="742754" y="2377495"/>
              <a:ext cx="4893058" cy="1354217"/>
            </a:xfrm>
            <a:prstGeom prst="rect">
              <a:avLst/>
            </a:prstGeom>
            <a:solidFill>
              <a:schemeClr val="accent2">
                <a:lumMod val="20000"/>
                <a:lumOff val="80000"/>
              </a:schemeClr>
            </a:solidFill>
          </p:spPr>
          <p:txBody>
            <a:bodyPr wrap="square">
              <a:spAutoFit/>
            </a:bodyPr>
            <a:lstStyle/>
            <a:p>
              <a:pPr marL="285750" indent="-285750">
                <a:spcAft>
                  <a:spcPts val="600"/>
                </a:spcAft>
                <a:buFont typeface="Arial" panose="020B0604020202020204" pitchFamily="34" charset="0"/>
                <a:buChar char="•"/>
              </a:pPr>
              <a:r>
                <a:rPr lang="en-US"/>
                <a:t>The needs of the recipient in the center</a:t>
              </a:r>
            </a:p>
            <a:p>
              <a:pPr marL="285750" indent="-285750">
                <a:spcAft>
                  <a:spcPts val="600"/>
                </a:spcAft>
                <a:buFont typeface="Arial" panose="020B0604020202020204" pitchFamily="34" charset="0"/>
                <a:buChar char="•"/>
              </a:pPr>
              <a:r>
                <a:rPr lang="en-US"/>
                <a:t>The recipient's language applies</a:t>
              </a:r>
            </a:p>
            <a:p>
              <a:pPr marL="285750" indent="-285750">
                <a:spcAft>
                  <a:spcPts val="600"/>
                </a:spcAft>
                <a:buFont typeface="Arial" panose="020B0604020202020204" pitchFamily="34" charset="0"/>
                <a:buChar char="•"/>
              </a:pPr>
              <a:r>
                <a:rPr lang="en-US"/>
                <a:t>Information is provided when it suits the recipient</a:t>
              </a:r>
              <a:endParaRPr lang="sv-SE"/>
            </a:p>
          </p:txBody>
        </p:sp>
        <p:sp>
          <p:nvSpPr>
            <p:cNvPr id="5" name="Rektangel 4"/>
            <p:cNvSpPr/>
            <p:nvPr/>
          </p:nvSpPr>
          <p:spPr>
            <a:xfrm>
              <a:off x="742754" y="1915830"/>
              <a:ext cx="7570318" cy="414288"/>
            </a:xfrm>
            <a:prstGeom prst="rect">
              <a:avLst/>
            </a:prstGeom>
            <a:solidFill>
              <a:schemeClr val="accent2">
                <a:lumMod val="20000"/>
                <a:lumOff val="80000"/>
              </a:schemeClr>
            </a:solidFill>
          </p:spPr>
          <p:txBody>
            <a:bodyPr wrap="none">
              <a:spAutoFit/>
            </a:bodyPr>
            <a:lstStyle/>
            <a:p>
              <a:r>
                <a:rPr lang="en-US" sz="2400" b="1">
                  <a:solidFill>
                    <a:srgbClr val="002060"/>
                  </a:solidFill>
                </a:rPr>
                <a:t>The recipient perspective </a:t>
              </a:r>
              <a:r>
                <a:rPr lang="en-US" sz="2400">
                  <a:solidFill>
                    <a:srgbClr val="002060"/>
                  </a:solidFill>
                </a:rPr>
                <a:t>- what does the recipient want?</a:t>
              </a:r>
            </a:p>
          </p:txBody>
        </p:sp>
      </p:grpSp>
    </p:spTree>
    <p:extLst>
      <p:ext uri="{BB962C8B-B14F-4D97-AF65-F5344CB8AC3E}">
        <p14:creationId xmlns:p14="http://schemas.microsoft.com/office/powerpoint/2010/main" val="3236457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 17"/>
          <p:cNvGrpSpPr/>
          <p:nvPr/>
        </p:nvGrpSpPr>
        <p:grpSpPr>
          <a:xfrm>
            <a:off x="359020" y="2531005"/>
            <a:ext cx="10221894" cy="2563509"/>
            <a:chOff x="359020" y="2531005"/>
            <a:chExt cx="8431823" cy="1749425"/>
          </a:xfrm>
        </p:grpSpPr>
        <p:sp>
          <p:nvSpPr>
            <p:cNvPr id="4" name="Ellips 3"/>
            <p:cNvSpPr/>
            <p:nvPr/>
          </p:nvSpPr>
          <p:spPr>
            <a:xfrm>
              <a:off x="7450667" y="2705100"/>
              <a:ext cx="1340176" cy="1400175"/>
            </a:xfrm>
            <a:prstGeom prst="ellipse">
              <a:avLst/>
            </a:prstGeom>
            <a:solidFill>
              <a:srgbClr val="006428"/>
            </a:solidFill>
            <a:ln w="254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sv-SE" sz="1800" b="1" i="0" u="none" strike="noStrike" kern="0" cap="none" spc="0" normalizeH="0" baseline="0" noProof="0">
                  <a:ln>
                    <a:noFill/>
                  </a:ln>
                  <a:solidFill>
                    <a:schemeClr val="bg1"/>
                  </a:solidFill>
                  <a:effectLst/>
                  <a:uLnTx/>
                  <a:uFillTx/>
                  <a:latin typeface="Verdana"/>
                  <a:ea typeface="+mn-ea"/>
                  <a:cs typeface="+mn-cs"/>
                </a:rPr>
                <a:t>GOAL</a:t>
              </a:r>
            </a:p>
          </p:txBody>
        </p:sp>
        <p:sp>
          <p:nvSpPr>
            <p:cNvPr id="5" name="Freeform 284"/>
            <p:cNvSpPr>
              <a:spLocks/>
            </p:cNvSpPr>
            <p:nvPr/>
          </p:nvSpPr>
          <p:spPr bwMode="auto">
            <a:xfrm>
              <a:off x="4948605" y="2531005"/>
              <a:ext cx="2724150" cy="1749425"/>
            </a:xfrm>
            <a:custGeom>
              <a:avLst/>
              <a:gdLst>
                <a:gd name="T0" fmla="*/ 924 w 1005"/>
                <a:gd name="T1" fmla="*/ 0 h 596"/>
                <a:gd name="T2" fmla="*/ 688 w 1005"/>
                <a:gd name="T3" fmla="*/ 0 h 596"/>
                <a:gd name="T4" fmla="*/ 688 w 1005"/>
                <a:gd name="T5" fmla="*/ 0 h 596"/>
                <a:gd name="T6" fmla="*/ 281 w 1005"/>
                <a:gd name="T7" fmla="*/ 248 h 596"/>
                <a:gd name="T8" fmla="*/ 0 w 1005"/>
                <a:gd name="T9" fmla="*/ 434 h 596"/>
                <a:gd name="T10" fmla="*/ 0 w 1005"/>
                <a:gd name="T11" fmla="*/ 596 h 596"/>
                <a:gd name="T12" fmla="*/ 408 w 1005"/>
                <a:gd name="T13" fmla="*/ 348 h 596"/>
                <a:gd name="T14" fmla="*/ 688 w 1005"/>
                <a:gd name="T15" fmla="*/ 162 h 596"/>
                <a:gd name="T16" fmla="*/ 688 w 1005"/>
                <a:gd name="T17" fmla="*/ 162 h 596"/>
                <a:gd name="T18" fmla="*/ 924 w 1005"/>
                <a:gd name="T19" fmla="*/ 162 h 596"/>
                <a:gd name="T20" fmla="*/ 924 w 1005"/>
                <a:gd name="T21" fmla="*/ 162 h 596"/>
                <a:gd name="T22" fmla="*/ 1005 w 1005"/>
                <a:gd name="T23" fmla="*/ 81 h 596"/>
                <a:gd name="T24" fmla="*/ 924 w 1005"/>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5" h="596">
                  <a:moveTo>
                    <a:pt x="924" y="0"/>
                  </a:moveTo>
                  <a:cubicBezTo>
                    <a:pt x="688" y="0"/>
                    <a:pt x="688" y="0"/>
                    <a:pt x="688" y="0"/>
                  </a:cubicBezTo>
                  <a:cubicBezTo>
                    <a:pt x="688" y="0"/>
                    <a:pt x="688" y="0"/>
                    <a:pt x="688" y="0"/>
                  </a:cubicBezTo>
                  <a:cubicBezTo>
                    <a:pt x="477" y="0"/>
                    <a:pt x="368" y="137"/>
                    <a:pt x="281" y="248"/>
                  </a:cubicBezTo>
                  <a:cubicBezTo>
                    <a:pt x="189" y="363"/>
                    <a:pt x="126" y="434"/>
                    <a:pt x="0" y="434"/>
                  </a:cubicBezTo>
                  <a:cubicBezTo>
                    <a:pt x="0" y="596"/>
                    <a:pt x="0" y="596"/>
                    <a:pt x="0" y="596"/>
                  </a:cubicBezTo>
                  <a:cubicBezTo>
                    <a:pt x="211" y="596"/>
                    <a:pt x="320" y="459"/>
                    <a:pt x="408" y="348"/>
                  </a:cubicBezTo>
                  <a:cubicBezTo>
                    <a:pt x="499" y="233"/>
                    <a:pt x="562" y="162"/>
                    <a:pt x="688" y="162"/>
                  </a:cubicBezTo>
                  <a:cubicBezTo>
                    <a:pt x="688" y="162"/>
                    <a:pt x="688" y="162"/>
                    <a:pt x="688" y="162"/>
                  </a:cubicBezTo>
                  <a:cubicBezTo>
                    <a:pt x="924" y="162"/>
                    <a:pt x="924" y="162"/>
                    <a:pt x="924" y="162"/>
                  </a:cubicBezTo>
                  <a:cubicBezTo>
                    <a:pt x="924" y="162"/>
                    <a:pt x="924" y="162"/>
                    <a:pt x="924" y="162"/>
                  </a:cubicBezTo>
                  <a:cubicBezTo>
                    <a:pt x="969" y="162"/>
                    <a:pt x="1005" y="126"/>
                    <a:pt x="1005" y="81"/>
                  </a:cubicBezTo>
                  <a:cubicBezTo>
                    <a:pt x="1005" y="36"/>
                    <a:pt x="969" y="0"/>
                    <a:pt x="924" y="0"/>
                  </a:cubicBezTo>
                </a:path>
              </a:pathLst>
            </a:custGeom>
            <a:solidFill>
              <a:srgbClr val="455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 name="Rectangle 286"/>
            <p:cNvSpPr>
              <a:spLocks noChangeArrowheads="1"/>
            </p:cNvSpPr>
            <p:nvPr/>
          </p:nvSpPr>
          <p:spPr bwMode="auto">
            <a:xfrm>
              <a:off x="3071448" y="3167591"/>
              <a:ext cx="1866900" cy="476250"/>
            </a:xfrm>
            <a:prstGeom prst="rect">
              <a:avLst/>
            </a:prstGeom>
            <a:solidFill>
              <a:srgbClr val="FEE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 name="Freeform 287"/>
            <p:cNvSpPr>
              <a:spLocks/>
            </p:cNvSpPr>
            <p:nvPr/>
          </p:nvSpPr>
          <p:spPr bwMode="auto">
            <a:xfrm>
              <a:off x="359020" y="2531005"/>
              <a:ext cx="2725615" cy="1749425"/>
            </a:xfrm>
            <a:custGeom>
              <a:avLst/>
              <a:gdLst>
                <a:gd name="T0" fmla="*/ 598 w 1006"/>
                <a:gd name="T1" fmla="*/ 248 h 596"/>
                <a:gd name="T2" fmla="*/ 317 w 1006"/>
                <a:gd name="T3" fmla="*/ 434 h 596"/>
                <a:gd name="T4" fmla="*/ 81 w 1006"/>
                <a:gd name="T5" fmla="*/ 434 h 596"/>
                <a:gd name="T6" fmla="*/ 0 w 1006"/>
                <a:gd name="T7" fmla="*/ 515 h 596"/>
                <a:gd name="T8" fmla="*/ 81 w 1006"/>
                <a:gd name="T9" fmla="*/ 596 h 596"/>
                <a:gd name="T10" fmla="*/ 317 w 1006"/>
                <a:gd name="T11" fmla="*/ 596 h 596"/>
                <a:gd name="T12" fmla="*/ 317 w 1006"/>
                <a:gd name="T13" fmla="*/ 596 h 596"/>
                <a:gd name="T14" fmla="*/ 725 w 1006"/>
                <a:gd name="T15" fmla="*/ 348 h 596"/>
                <a:gd name="T16" fmla="*/ 1006 w 1006"/>
                <a:gd name="T17" fmla="*/ 162 h 596"/>
                <a:gd name="T18" fmla="*/ 1006 w 1006"/>
                <a:gd name="T19" fmla="*/ 0 h 596"/>
                <a:gd name="T20" fmla="*/ 598 w 1006"/>
                <a:gd name="T21" fmla="*/ 24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596">
                  <a:moveTo>
                    <a:pt x="598" y="248"/>
                  </a:moveTo>
                  <a:cubicBezTo>
                    <a:pt x="506" y="363"/>
                    <a:pt x="444" y="434"/>
                    <a:pt x="317" y="434"/>
                  </a:cubicBezTo>
                  <a:cubicBezTo>
                    <a:pt x="81" y="434"/>
                    <a:pt x="81" y="434"/>
                    <a:pt x="81" y="434"/>
                  </a:cubicBezTo>
                  <a:cubicBezTo>
                    <a:pt x="37" y="434"/>
                    <a:pt x="0" y="470"/>
                    <a:pt x="0" y="515"/>
                  </a:cubicBezTo>
                  <a:cubicBezTo>
                    <a:pt x="0" y="560"/>
                    <a:pt x="37" y="596"/>
                    <a:pt x="81" y="596"/>
                  </a:cubicBezTo>
                  <a:cubicBezTo>
                    <a:pt x="317" y="596"/>
                    <a:pt x="317" y="596"/>
                    <a:pt x="317" y="596"/>
                  </a:cubicBezTo>
                  <a:cubicBezTo>
                    <a:pt x="317" y="596"/>
                    <a:pt x="317" y="596"/>
                    <a:pt x="317" y="596"/>
                  </a:cubicBezTo>
                  <a:cubicBezTo>
                    <a:pt x="529" y="596"/>
                    <a:pt x="637" y="459"/>
                    <a:pt x="725" y="348"/>
                  </a:cubicBezTo>
                  <a:cubicBezTo>
                    <a:pt x="817" y="233"/>
                    <a:pt x="879" y="162"/>
                    <a:pt x="1006" y="162"/>
                  </a:cubicBezTo>
                  <a:cubicBezTo>
                    <a:pt x="1006" y="0"/>
                    <a:pt x="1006" y="0"/>
                    <a:pt x="1006" y="0"/>
                  </a:cubicBezTo>
                  <a:cubicBezTo>
                    <a:pt x="794" y="0"/>
                    <a:pt x="685" y="137"/>
                    <a:pt x="598" y="248"/>
                  </a:cubicBezTo>
                </a:path>
              </a:pathLst>
            </a:custGeom>
            <a:solidFill>
              <a:srgbClr val="455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pitchFamily="34" charset="0"/>
                  <a:ea typeface="+mn-ea"/>
                  <a:cs typeface="+mn-cs"/>
                </a:rPr>
                <a:t>STUKTUR</a:t>
              </a:r>
            </a:p>
          </p:txBody>
        </p:sp>
        <p:sp>
          <p:nvSpPr>
            <p:cNvPr id="8" name="Freeform 296"/>
            <p:cNvSpPr>
              <a:spLocks/>
            </p:cNvSpPr>
            <p:nvPr/>
          </p:nvSpPr>
          <p:spPr bwMode="auto">
            <a:xfrm>
              <a:off x="4938347" y="3167591"/>
              <a:ext cx="2734408" cy="476250"/>
            </a:xfrm>
            <a:custGeom>
              <a:avLst/>
              <a:gdLst>
                <a:gd name="T0" fmla="*/ 928 w 1009"/>
                <a:gd name="T1" fmla="*/ 0 h 162"/>
                <a:gd name="T2" fmla="*/ 692 w 1009"/>
                <a:gd name="T3" fmla="*/ 0 h 162"/>
                <a:gd name="T4" fmla="*/ 692 w 1009"/>
                <a:gd name="T5" fmla="*/ 0 h 162"/>
                <a:gd name="T6" fmla="*/ 0 w 1009"/>
                <a:gd name="T7" fmla="*/ 0 h 162"/>
                <a:gd name="T8" fmla="*/ 0 w 1009"/>
                <a:gd name="T9" fmla="*/ 162 h 162"/>
                <a:gd name="T10" fmla="*/ 692 w 1009"/>
                <a:gd name="T11" fmla="*/ 162 h 162"/>
                <a:gd name="T12" fmla="*/ 692 w 1009"/>
                <a:gd name="T13" fmla="*/ 162 h 162"/>
                <a:gd name="T14" fmla="*/ 928 w 1009"/>
                <a:gd name="T15" fmla="*/ 162 h 162"/>
                <a:gd name="T16" fmla="*/ 928 w 1009"/>
                <a:gd name="T17" fmla="*/ 162 h 162"/>
                <a:gd name="T18" fmla="*/ 1009 w 1009"/>
                <a:gd name="T19" fmla="*/ 81 h 162"/>
                <a:gd name="T20" fmla="*/ 928 w 1009"/>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9" h="162">
                  <a:moveTo>
                    <a:pt x="928" y="0"/>
                  </a:moveTo>
                  <a:cubicBezTo>
                    <a:pt x="692" y="0"/>
                    <a:pt x="692" y="0"/>
                    <a:pt x="692" y="0"/>
                  </a:cubicBezTo>
                  <a:cubicBezTo>
                    <a:pt x="692" y="0"/>
                    <a:pt x="692" y="0"/>
                    <a:pt x="692" y="0"/>
                  </a:cubicBezTo>
                  <a:cubicBezTo>
                    <a:pt x="0" y="0"/>
                    <a:pt x="0" y="0"/>
                    <a:pt x="0" y="0"/>
                  </a:cubicBezTo>
                  <a:cubicBezTo>
                    <a:pt x="0" y="162"/>
                    <a:pt x="0" y="162"/>
                    <a:pt x="0" y="162"/>
                  </a:cubicBezTo>
                  <a:cubicBezTo>
                    <a:pt x="692" y="162"/>
                    <a:pt x="692" y="162"/>
                    <a:pt x="692" y="162"/>
                  </a:cubicBezTo>
                  <a:cubicBezTo>
                    <a:pt x="692" y="162"/>
                    <a:pt x="692" y="162"/>
                    <a:pt x="692" y="162"/>
                  </a:cubicBezTo>
                  <a:cubicBezTo>
                    <a:pt x="928" y="162"/>
                    <a:pt x="928" y="162"/>
                    <a:pt x="928" y="162"/>
                  </a:cubicBezTo>
                  <a:cubicBezTo>
                    <a:pt x="928" y="162"/>
                    <a:pt x="928" y="162"/>
                    <a:pt x="928" y="162"/>
                  </a:cubicBezTo>
                  <a:cubicBezTo>
                    <a:pt x="973" y="162"/>
                    <a:pt x="1009" y="126"/>
                    <a:pt x="1009" y="81"/>
                  </a:cubicBezTo>
                  <a:cubicBezTo>
                    <a:pt x="1009" y="36"/>
                    <a:pt x="973" y="0"/>
                    <a:pt x="928" y="0"/>
                  </a:cubicBezTo>
                </a:path>
              </a:pathLst>
            </a:custGeom>
            <a:solidFill>
              <a:srgbClr val="FEE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9" name="Freeform 297"/>
            <p:cNvSpPr>
              <a:spLocks/>
            </p:cNvSpPr>
            <p:nvPr/>
          </p:nvSpPr>
          <p:spPr bwMode="auto">
            <a:xfrm>
              <a:off x="359020" y="3167591"/>
              <a:ext cx="2712427" cy="476250"/>
            </a:xfrm>
            <a:custGeom>
              <a:avLst/>
              <a:gdLst>
                <a:gd name="T0" fmla="*/ 317 w 1001"/>
                <a:gd name="T1" fmla="*/ 0 h 162"/>
                <a:gd name="T2" fmla="*/ 201 w 1001"/>
                <a:gd name="T3" fmla="*/ 0 h 162"/>
                <a:gd name="T4" fmla="*/ 81 w 1001"/>
                <a:gd name="T5" fmla="*/ 0 h 162"/>
                <a:gd name="T6" fmla="*/ 0 w 1001"/>
                <a:gd name="T7" fmla="*/ 81 h 162"/>
                <a:gd name="T8" fmla="*/ 81 w 1001"/>
                <a:gd name="T9" fmla="*/ 162 h 162"/>
                <a:gd name="T10" fmla="*/ 81 w 1001"/>
                <a:gd name="T11" fmla="*/ 162 h 162"/>
                <a:gd name="T12" fmla="*/ 201 w 1001"/>
                <a:gd name="T13" fmla="*/ 162 h 162"/>
                <a:gd name="T14" fmla="*/ 201 w 1001"/>
                <a:gd name="T15" fmla="*/ 162 h 162"/>
                <a:gd name="T16" fmla="*/ 1001 w 1001"/>
                <a:gd name="T17" fmla="*/ 162 h 162"/>
                <a:gd name="T18" fmla="*/ 1001 w 1001"/>
                <a:gd name="T19" fmla="*/ 0 h 162"/>
                <a:gd name="T20" fmla="*/ 317 w 100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1" h="162">
                  <a:moveTo>
                    <a:pt x="317" y="0"/>
                  </a:moveTo>
                  <a:cubicBezTo>
                    <a:pt x="201" y="0"/>
                    <a:pt x="201" y="0"/>
                    <a:pt x="201" y="0"/>
                  </a:cubicBezTo>
                  <a:cubicBezTo>
                    <a:pt x="81" y="0"/>
                    <a:pt x="81" y="0"/>
                    <a:pt x="81" y="0"/>
                  </a:cubicBezTo>
                  <a:cubicBezTo>
                    <a:pt x="37" y="0"/>
                    <a:pt x="0" y="36"/>
                    <a:pt x="0" y="81"/>
                  </a:cubicBezTo>
                  <a:cubicBezTo>
                    <a:pt x="0" y="126"/>
                    <a:pt x="37" y="162"/>
                    <a:pt x="81" y="162"/>
                  </a:cubicBezTo>
                  <a:cubicBezTo>
                    <a:pt x="81" y="162"/>
                    <a:pt x="81" y="162"/>
                    <a:pt x="81" y="162"/>
                  </a:cubicBezTo>
                  <a:cubicBezTo>
                    <a:pt x="201" y="162"/>
                    <a:pt x="201" y="162"/>
                    <a:pt x="201" y="162"/>
                  </a:cubicBezTo>
                  <a:cubicBezTo>
                    <a:pt x="201" y="162"/>
                    <a:pt x="201" y="162"/>
                    <a:pt x="201" y="162"/>
                  </a:cubicBezTo>
                  <a:cubicBezTo>
                    <a:pt x="1001" y="162"/>
                    <a:pt x="1001" y="162"/>
                    <a:pt x="1001" y="162"/>
                  </a:cubicBezTo>
                  <a:cubicBezTo>
                    <a:pt x="1001" y="0"/>
                    <a:pt x="1001" y="0"/>
                    <a:pt x="1001" y="0"/>
                  </a:cubicBezTo>
                  <a:lnTo>
                    <a:pt x="317" y="0"/>
                  </a:lnTo>
                  <a:close/>
                </a:path>
              </a:pathLst>
            </a:custGeom>
            <a:solidFill>
              <a:srgbClr val="FEE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4000" tIns="36000" rIns="72000" bIns="3600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800" b="0" i="0" u="none" strike="noStrike" kern="1200" cap="all" spc="0" normalizeH="0" baseline="0" noProof="0">
                  <a:ln>
                    <a:noFill/>
                  </a:ln>
                  <a:solidFill>
                    <a:prstClr val="black"/>
                  </a:solidFill>
                  <a:effectLst/>
                  <a:uLnTx/>
                  <a:uFillTx/>
                  <a:latin typeface="Arial" pitchFamily="34" charset="0"/>
                  <a:ea typeface="+mn-ea"/>
                  <a:cs typeface="+mn-cs"/>
                </a:rPr>
                <a:t>STRATEGY</a:t>
              </a:r>
            </a:p>
          </p:txBody>
        </p:sp>
        <p:sp>
          <p:nvSpPr>
            <p:cNvPr id="10" name="Freeform 285"/>
            <p:cNvSpPr>
              <a:spLocks/>
            </p:cNvSpPr>
            <p:nvPr/>
          </p:nvSpPr>
          <p:spPr bwMode="auto">
            <a:xfrm>
              <a:off x="3081705" y="2531005"/>
              <a:ext cx="1866900" cy="1749425"/>
            </a:xfrm>
            <a:custGeom>
              <a:avLst/>
              <a:gdLst>
                <a:gd name="T0" fmla="*/ 0 w 689"/>
                <a:gd name="T1" fmla="*/ 596 h 596"/>
                <a:gd name="T2" fmla="*/ 0 w 689"/>
                <a:gd name="T3" fmla="*/ 434 h 596"/>
                <a:gd name="T4" fmla="*/ 281 w 689"/>
                <a:gd name="T5" fmla="*/ 248 h 596"/>
                <a:gd name="T6" fmla="*/ 689 w 689"/>
                <a:gd name="T7" fmla="*/ 0 h 596"/>
                <a:gd name="T8" fmla="*/ 689 w 689"/>
                <a:gd name="T9" fmla="*/ 162 h 596"/>
                <a:gd name="T10" fmla="*/ 408 w 689"/>
                <a:gd name="T11" fmla="*/ 348 h 596"/>
                <a:gd name="T12" fmla="*/ 0 w 689"/>
                <a:gd name="T13" fmla="*/ 596 h 596"/>
              </a:gdLst>
              <a:ahLst/>
              <a:cxnLst>
                <a:cxn ang="0">
                  <a:pos x="T0" y="T1"/>
                </a:cxn>
                <a:cxn ang="0">
                  <a:pos x="T2" y="T3"/>
                </a:cxn>
                <a:cxn ang="0">
                  <a:pos x="T4" y="T5"/>
                </a:cxn>
                <a:cxn ang="0">
                  <a:pos x="T6" y="T7"/>
                </a:cxn>
                <a:cxn ang="0">
                  <a:pos x="T8" y="T9"/>
                </a:cxn>
                <a:cxn ang="0">
                  <a:pos x="T10" y="T11"/>
                </a:cxn>
                <a:cxn ang="0">
                  <a:pos x="T12" y="T13"/>
                </a:cxn>
              </a:cxnLst>
              <a:rect l="0" t="0" r="r" b="b"/>
              <a:pathLst>
                <a:path w="689" h="596">
                  <a:moveTo>
                    <a:pt x="0" y="596"/>
                  </a:moveTo>
                  <a:cubicBezTo>
                    <a:pt x="0" y="434"/>
                    <a:pt x="0" y="434"/>
                    <a:pt x="0" y="434"/>
                  </a:cubicBezTo>
                  <a:cubicBezTo>
                    <a:pt x="126" y="434"/>
                    <a:pt x="190" y="363"/>
                    <a:pt x="281" y="248"/>
                  </a:cubicBezTo>
                  <a:cubicBezTo>
                    <a:pt x="369" y="137"/>
                    <a:pt x="478" y="0"/>
                    <a:pt x="689" y="0"/>
                  </a:cubicBezTo>
                  <a:cubicBezTo>
                    <a:pt x="689" y="162"/>
                    <a:pt x="689" y="162"/>
                    <a:pt x="689" y="162"/>
                  </a:cubicBezTo>
                  <a:cubicBezTo>
                    <a:pt x="563" y="162"/>
                    <a:pt x="500" y="233"/>
                    <a:pt x="408" y="348"/>
                  </a:cubicBezTo>
                  <a:cubicBezTo>
                    <a:pt x="321" y="459"/>
                    <a:pt x="211" y="596"/>
                    <a:pt x="0" y="596"/>
                  </a:cubicBezTo>
                </a:path>
              </a:pathLst>
            </a:custGeom>
            <a:solidFill>
              <a:srgbClr val="7B9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 name="textruta 39170"/>
            <p:cNvSpPr txBox="1"/>
            <p:nvPr/>
          </p:nvSpPr>
          <p:spPr>
            <a:xfrm>
              <a:off x="490824" y="3911824"/>
              <a:ext cx="1423467" cy="276999"/>
            </a:xfrm>
            <a:prstGeom prst="rect">
              <a:avLst/>
            </a:prstGeom>
            <a:noFill/>
          </p:spPr>
          <p:txBody>
            <a:bodyPr wrap="none" lIns="0" tIns="0" rIns="0" bIns="0" rtlCol="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pitchFamily="34" charset="0"/>
                  <a:ea typeface="+mn-ea"/>
                  <a:cs typeface="+mn-cs"/>
                </a:rPr>
                <a:t>STRUCTURE</a:t>
              </a:r>
            </a:p>
          </p:txBody>
        </p:sp>
        <p:grpSp>
          <p:nvGrpSpPr>
            <p:cNvPr id="12" name="Grupp 32"/>
            <p:cNvGrpSpPr/>
            <p:nvPr/>
          </p:nvGrpSpPr>
          <p:grpSpPr>
            <a:xfrm>
              <a:off x="1715233" y="3305705"/>
              <a:ext cx="5815379" cy="200025"/>
              <a:chOff x="2396331" y="4875213"/>
              <a:chExt cx="6299994" cy="200025"/>
            </a:xfrm>
          </p:grpSpPr>
          <p:sp>
            <p:nvSpPr>
              <p:cNvPr id="16" name="Freeform 307"/>
              <p:cNvSpPr>
                <a:spLocks/>
              </p:cNvSpPr>
              <p:nvPr/>
            </p:nvSpPr>
            <p:spPr bwMode="auto">
              <a:xfrm>
                <a:off x="8521700" y="4875213"/>
                <a:ext cx="174625" cy="200025"/>
              </a:xfrm>
              <a:custGeom>
                <a:avLst/>
                <a:gdLst>
                  <a:gd name="T0" fmla="*/ 60 w 60"/>
                  <a:gd name="T1" fmla="*/ 34 h 68"/>
                  <a:gd name="T2" fmla="*/ 0 w 60"/>
                  <a:gd name="T3" fmla="*/ 68 h 68"/>
                  <a:gd name="T4" fmla="*/ 12 w 60"/>
                  <a:gd name="T5" fmla="*/ 34 h 68"/>
                  <a:gd name="T6" fmla="*/ 0 w 60"/>
                  <a:gd name="T7" fmla="*/ 0 h 68"/>
                  <a:gd name="T8" fmla="*/ 60 w 60"/>
                  <a:gd name="T9" fmla="*/ 34 h 68"/>
                </a:gdLst>
                <a:ahLst/>
                <a:cxnLst>
                  <a:cxn ang="0">
                    <a:pos x="T0" y="T1"/>
                  </a:cxn>
                  <a:cxn ang="0">
                    <a:pos x="T2" y="T3"/>
                  </a:cxn>
                  <a:cxn ang="0">
                    <a:pos x="T4" y="T5"/>
                  </a:cxn>
                  <a:cxn ang="0">
                    <a:pos x="T6" y="T7"/>
                  </a:cxn>
                  <a:cxn ang="0">
                    <a:pos x="T8" y="T9"/>
                  </a:cxn>
                </a:cxnLst>
                <a:rect l="0" t="0" r="r" b="b"/>
                <a:pathLst>
                  <a:path w="60" h="68">
                    <a:moveTo>
                      <a:pt x="60" y="34"/>
                    </a:moveTo>
                    <a:cubicBezTo>
                      <a:pt x="40" y="42"/>
                      <a:pt x="15" y="54"/>
                      <a:pt x="0" y="68"/>
                    </a:cubicBezTo>
                    <a:cubicBezTo>
                      <a:pt x="12" y="34"/>
                      <a:pt x="12" y="34"/>
                      <a:pt x="12" y="34"/>
                    </a:cubicBezTo>
                    <a:cubicBezTo>
                      <a:pt x="0" y="0"/>
                      <a:pt x="0" y="0"/>
                      <a:pt x="0" y="0"/>
                    </a:cubicBezTo>
                    <a:cubicBezTo>
                      <a:pt x="15" y="14"/>
                      <a:pt x="40" y="27"/>
                      <a:pt x="60"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cxnSp>
            <p:nvCxnSpPr>
              <p:cNvPr id="17" name="Rak 37"/>
              <p:cNvCxnSpPr>
                <a:stCxn id="16" idx="2"/>
              </p:cNvCxnSpPr>
              <p:nvPr/>
            </p:nvCxnSpPr>
            <p:spPr>
              <a:xfrm flipH="1" flipV="1">
                <a:off x="2396331" y="4975225"/>
                <a:ext cx="6160294" cy="1"/>
              </a:xfrm>
              <a:prstGeom prst="line">
                <a:avLst/>
              </a:prstGeom>
              <a:noFill/>
              <a:ln w="19050" cap="flat" cmpd="sng" algn="ctr">
                <a:solidFill>
                  <a:sysClr val="windowText" lastClr="000000"/>
                </a:solidFill>
                <a:prstDash val="solid"/>
              </a:ln>
              <a:effectLst/>
            </p:spPr>
          </p:cxnSp>
        </p:grpSp>
        <p:sp>
          <p:nvSpPr>
            <p:cNvPr id="13" name="Freeform 308"/>
            <p:cNvSpPr>
              <a:spLocks/>
            </p:cNvSpPr>
            <p:nvPr/>
          </p:nvSpPr>
          <p:spPr bwMode="auto">
            <a:xfrm>
              <a:off x="4945674" y="2531005"/>
              <a:ext cx="2727081" cy="1749425"/>
            </a:xfrm>
            <a:custGeom>
              <a:avLst/>
              <a:gdLst>
                <a:gd name="T0" fmla="*/ 925 w 1006"/>
                <a:gd name="T1" fmla="*/ 434 h 596"/>
                <a:gd name="T2" fmla="*/ 689 w 1006"/>
                <a:gd name="T3" fmla="*/ 434 h 596"/>
                <a:gd name="T4" fmla="*/ 409 w 1006"/>
                <a:gd name="T5" fmla="*/ 248 h 596"/>
                <a:gd name="T6" fmla="*/ 0 w 1006"/>
                <a:gd name="T7" fmla="*/ 0 h 596"/>
                <a:gd name="T8" fmla="*/ 0 w 1006"/>
                <a:gd name="T9" fmla="*/ 162 h 596"/>
                <a:gd name="T10" fmla="*/ 282 w 1006"/>
                <a:gd name="T11" fmla="*/ 348 h 596"/>
                <a:gd name="T12" fmla="*/ 689 w 1006"/>
                <a:gd name="T13" fmla="*/ 596 h 596"/>
                <a:gd name="T14" fmla="*/ 689 w 1006"/>
                <a:gd name="T15" fmla="*/ 596 h 596"/>
                <a:gd name="T16" fmla="*/ 689 w 1006"/>
                <a:gd name="T17" fmla="*/ 596 h 596"/>
                <a:gd name="T18" fmla="*/ 689 w 1006"/>
                <a:gd name="T19" fmla="*/ 596 h 596"/>
                <a:gd name="T20" fmla="*/ 689 w 1006"/>
                <a:gd name="T21" fmla="*/ 596 h 596"/>
                <a:gd name="T22" fmla="*/ 925 w 1006"/>
                <a:gd name="T23" fmla="*/ 596 h 596"/>
                <a:gd name="T24" fmla="*/ 1006 w 1006"/>
                <a:gd name="T25" fmla="*/ 515 h 596"/>
                <a:gd name="T26" fmla="*/ 925 w 1006"/>
                <a:gd name="T27" fmla="*/ 4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6" h="596">
                  <a:moveTo>
                    <a:pt x="925" y="434"/>
                  </a:moveTo>
                  <a:cubicBezTo>
                    <a:pt x="689" y="434"/>
                    <a:pt x="689" y="434"/>
                    <a:pt x="689" y="434"/>
                  </a:cubicBezTo>
                  <a:cubicBezTo>
                    <a:pt x="563" y="434"/>
                    <a:pt x="500" y="363"/>
                    <a:pt x="409" y="248"/>
                  </a:cubicBezTo>
                  <a:cubicBezTo>
                    <a:pt x="321" y="137"/>
                    <a:pt x="211" y="0"/>
                    <a:pt x="0" y="0"/>
                  </a:cubicBezTo>
                  <a:cubicBezTo>
                    <a:pt x="0" y="162"/>
                    <a:pt x="0" y="162"/>
                    <a:pt x="0" y="162"/>
                  </a:cubicBezTo>
                  <a:cubicBezTo>
                    <a:pt x="126" y="162"/>
                    <a:pt x="190" y="233"/>
                    <a:pt x="282" y="348"/>
                  </a:cubicBezTo>
                  <a:cubicBezTo>
                    <a:pt x="369" y="459"/>
                    <a:pt x="478" y="596"/>
                    <a:pt x="689" y="596"/>
                  </a:cubicBezTo>
                  <a:cubicBezTo>
                    <a:pt x="689" y="596"/>
                    <a:pt x="689" y="596"/>
                    <a:pt x="689" y="596"/>
                  </a:cubicBezTo>
                  <a:cubicBezTo>
                    <a:pt x="689" y="596"/>
                    <a:pt x="689" y="596"/>
                    <a:pt x="689" y="596"/>
                  </a:cubicBezTo>
                  <a:cubicBezTo>
                    <a:pt x="689" y="596"/>
                    <a:pt x="689" y="596"/>
                    <a:pt x="689" y="596"/>
                  </a:cubicBezTo>
                  <a:cubicBezTo>
                    <a:pt x="689" y="596"/>
                    <a:pt x="689" y="596"/>
                    <a:pt x="689" y="596"/>
                  </a:cubicBezTo>
                  <a:cubicBezTo>
                    <a:pt x="925" y="596"/>
                    <a:pt x="925" y="596"/>
                    <a:pt x="925" y="596"/>
                  </a:cubicBezTo>
                  <a:cubicBezTo>
                    <a:pt x="970" y="596"/>
                    <a:pt x="1006" y="560"/>
                    <a:pt x="1006" y="515"/>
                  </a:cubicBezTo>
                  <a:cubicBezTo>
                    <a:pt x="1006" y="470"/>
                    <a:pt x="970" y="434"/>
                    <a:pt x="925" y="434"/>
                  </a:cubicBezTo>
                </a:path>
              </a:pathLst>
            </a:custGeom>
            <a:solidFill>
              <a:srgbClr val="7B9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4" name="Freeform 316"/>
            <p:cNvSpPr>
              <a:spLocks/>
            </p:cNvSpPr>
            <p:nvPr/>
          </p:nvSpPr>
          <p:spPr bwMode="auto">
            <a:xfrm>
              <a:off x="3081704" y="2531005"/>
              <a:ext cx="1869831" cy="1749425"/>
            </a:xfrm>
            <a:custGeom>
              <a:avLst/>
              <a:gdLst>
                <a:gd name="T0" fmla="*/ 690 w 690"/>
                <a:gd name="T1" fmla="*/ 596 h 596"/>
                <a:gd name="T2" fmla="*/ 281 w 690"/>
                <a:gd name="T3" fmla="*/ 348 h 596"/>
                <a:gd name="T4" fmla="*/ 0 w 690"/>
                <a:gd name="T5" fmla="*/ 162 h 596"/>
                <a:gd name="T6" fmla="*/ 0 w 690"/>
                <a:gd name="T7" fmla="*/ 0 h 596"/>
                <a:gd name="T8" fmla="*/ 408 w 690"/>
                <a:gd name="T9" fmla="*/ 248 h 596"/>
                <a:gd name="T10" fmla="*/ 690 w 690"/>
                <a:gd name="T11" fmla="*/ 434 h 596"/>
                <a:gd name="T12" fmla="*/ 690 w 690"/>
                <a:gd name="T13" fmla="*/ 596 h 596"/>
              </a:gdLst>
              <a:ahLst/>
              <a:cxnLst>
                <a:cxn ang="0">
                  <a:pos x="T0" y="T1"/>
                </a:cxn>
                <a:cxn ang="0">
                  <a:pos x="T2" y="T3"/>
                </a:cxn>
                <a:cxn ang="0">
                  <a:pos x="T4" y="T5"/>
                </a:cxn>
                <a:cxn ang="0">
                  <a:pos x="T6" y="T7"/>
                </a:cxn>
                <a:cxn ang="0">
                  <a:pos x="T8" y="T9"/>
                </a:cxn>
                <a:cxn ang="0">
                  <a:pos x="T10" y="T11"/>
                </a:cxn>
                <a:cxn ang="0">
                  <a:pos x="T12" y="T13"/>
                </a:cxn>
              </a:cxnLst>
              <a:rect l="0" t="0" r="r" b="b"/>
              <a:pathLst>
                <a:path w="690" h="596">
                  <a:moveTo>
                    <a:pt x="690" y="596"/>
                  </a:moveTo>
                  <a:cubicBezTo>
                    <a:pt x="478" y="596"/>
                    <a:pt x="369" y="459"/>
                    <a:pt x="281" y="348"/>
                  </a:cubicBezTo>
                  <a:cubicBezTo>
                    <a:pt x="190" y="233"/>
                    <a:pt x="126" y="162"/>
                    <a:pt x="0" y="162"/>
                  </a:cubicBezTo>
                  <a:cubicBezTo>
                    <a:pt x="0" y="0"/>
                    <a:pt x="0" y="0"/>
                    <a:pt x="0" y="0"/>
                  </a:cubicBezTo>
                  <a:cubicBezTo>
                    <a:pt x="211" y="0"/>
                    <a:pt x="321" y="137"/>
                    <a:pt x="408" y="248"/>
                  </a:cubicBezTo>
                  <a:cubicBezTo>
                    <a:pt x="500" y="363"/>
                    <a:pt x="563" y="434"/>
                    <a:pt x="690" y="434"/>
                  </a:cubicBezTo>
                  <a:lnTo>
                    <a:pt x="690" y="596"/>
                  </a:lnTo>
                  <a:close/>
                </a:path>
              </a:pathLst>
            </a:custGeom>
            <a:solidFill>
              <a:srgbClr val="455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 name="Freeform 309"/>
            <p:cNvSpPr>
              <a:spLocks/>
            </p:cNvSpPr>
            <p:nvPr/>
          </p:nvSpPr>
          <p:spPr bwMode="auto">
            <a:xfrm>
              <a:off x="359020" y="2531005"/>
              <a:ext cx="2725615" cy="1749425"/>
            </a:xfrm>
            <a:custGeom>
              <a:avLst/>
              <a:gdLst>
                <a:gd name="T0" fmla="*/ 725 w 1006"/>
                <a:gd name="T1" fmla="*/ 248 h 596"/>
                <a:gd name="T2" fmla="*/ 317 w 1006"/>
                <a:gd name="T3" fmla="*/ 0 h 596"/>
                <a:gd name="T4" fmla="*/ 81 w 1006"/>
                <a:gd name="T5" fmla="*/ 0 h 596"/>
                <a:gd name="T6" fmla="*/ 0 w 1006"/>
                <a:gd name="T7" fmla="*/ 81 h 596"/>
                <a:gd name="T8" fmla="*/ 81 w 1006"/>
                <a:gd name="T9" fmla="*/ 162 h 596"/>
                <a:gd name="T10" fmla="*/ 81 w 1006"/>
                <a:gd name="T11" fmla="*/ 162 h 596"/>
                <a:gd name="T12" fmla="*/ 317 w 1006"/>
                <a:gd name="T13" fmla="*/ 162 h 596"/>
                <a:gd name="T14" fmla="*/ 317 w 1006"/>
                <a:gd name="T15" fmla="*/ 162 h 596"/>
                <a:gd name="T16" fmla="*/ 598 w 1006"/>
                <a:gd name="T17" fmla="*/ 348 h 596"/>
                <a:gd name="T18" fmla="*/ 1006 w 1006"/>
                <a:gd name="T19" fmla="*/ 596 h 596"/>
                <a:gd name="T20" fmla="*/ 1006 w 1006"/>
                <a:gd name="T21" fmla="*/ 434 h 596"/>
                <a:gd name="T22" fmla="*/ 725 w 1006"/>
                <a:gd name="T23" fmla="*/ 24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6" h="596">
                  <a:moveTo>
                    <a:pt x="725" y="248"/>
                  </a:moveTo>
                  <a:cubicBezTo>
                    <a:pt x="637" y="137"/>
                    <a:pt x="529" y="0"/>
                    <a:pt x="317" y="0"/>
                  </a:cubicBezTo>
                  <a:cubicBezTo>
                    <a:pt x="81" y="0"/>
                    <a:pt x="81" y="0"/>
                    <a:pt x="81" y="0"/>
                  </a:cubicBezTo>
                  <a:cubicBezTo>
                    <a:pt x="37" y="0"/>
                    <a:pt x="0" y="36"/>
                    <a:pt x="0" y="81"/>
                  </a:cubicBezTo>
                  <a:cubicBezTo>
                    <a:pt x="0" y="126"/>
                    <a:pt x="37" y="162"/>
                    <a:pt x="81" y="162"/>
                  </a:cubicBezTo>
                  <a:cubicBezTo>
                    <a:pt x="81" y="162"/>
                    <a:pt x="81" y="162"/>
                    <a:pt x="81" y="162"/>
                  </a:cubicBezTo>
                  <a:cubicBezTo>
                    <a:pt x="317" y="162"/>
                    <a:pt x="317" y="162"/>
                    <a:pt x="317" y="162"/>
                  </a:cubicBezTo>
                  <a:cubicBezTo>
                    <a:pt x="317" y="162"/>
                    <a:pt x="317" y="162"/>
                    <a:pt x="317" y="162"/>
                  </a:cubicBezTo>
                  <a:cubicBezTo>
                    <a:pt x="444" y="162"/>
                    <a:pt x="506" y="233"/>
                    <a:pt x="598" y="348"/>
                  </a:cubicBezTo>
                  <a:cubicBezTo>
                    <a:pt x="685" y="459"/>
                    <a:pt x="794" y="596"/>
                    <a:pt x="1006" y="596"/>
                  </a:cubicBezTo>
                  <a:cubicBezTo>
                    <a:pt x="1006" y="434"/>
                    <a:pt x="1006" y="434"/>
                    <a:pt x="1006" y="434"/>
                  </a:cubicBezTo>
                  <a:cubicBezTo>
                    <a:pt x="879" y="434"/>
                    <a:pt x="817" y="363"/>
                    <a:pt x="725" y="248"/>
                  </a:cubicBezTo>
                </a:path>
              </a:pathLst>
            </a:custGeom>
            <a:solidFill>
              <a:srgbClr val="7B9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4000" tIns="144000" rIns="72000" bIns="3600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a:solidFill>
                    <a:prstClr val="white"/>
                  </a:solidFill>
                  <a:latin typeface="Arial" pitchFamily="34" charset="0"/>
                </a:rPr>
                <a:t>CULTURE</a:t>
              </a:r>
              <a:endParaRPr kumimoji="0" lang="sv-SE" sz="1800" b="0" i="0" u="none" strike="noStrike" kern="1200" cap="none" spc="0" normalizeH="0" baseline="0" noProof="0">
                <a:ln>
                  <a:noFill/>
                </a:ln>
                <a:solidFill>
                  <a:prstClr val="white"/>
                </a:solidFill>
                <a:effectLst/>
                <a:uLnTx/>
                <a:uFillTx/>
                <a:latin typeface="Arial" pitchFamily="34" charset="0"/>
                <a:ea typeface="+mn-ea"/>
                <a:cs typeface="+mn-cs"/>
              </a:endParaRPr>
            </a:p>
          </p:txBody>
        </p:sp>
      </p:grpSp>
    </p:spTree>
    <p:extLst>
      <p:ext uri="{BB962C8B-B14F-4D97-AF65-F5344CB8AC3E}">
        <p14:creationId xmlns:p14="http://schemas.microsoft.com/office/powerpoint/2010/main" val="1389283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0"/>
            <a:ext cx="12192000" cy="6858000"/>
          </a:xfrm>
          <a:prstGeom prst="rect">
            <a:avLst/>
          </a:prstGeom>
        </p:spPr>
      </p:pic>
      <p:sp>
        <p:nvSpPr>
          <p:cNvPr id="3" name="textruta 2"/>
          <p:cNvSpPr txBox="1"/>
          <p:nvPr/>
        </p:nvSpPr>
        <p:spPr>
          <a:xfrm rot="21283379">
            <a:off x="2060072" y="2274837"/>
            <a:ext cx="7366119" cy="2308324"/>
          </a:xfrm>
          <a:prstGeom prst="rect">
            <a:avLst/>
          </a:prstGeom>
          <a:noFill/>
        </p:spPr>
        <p:txBody>
          <a:bodyPr wrap="none" rtlCol="0">
            <a:spAutoFit/>
          </a:bodyPr>
          <a:lstStyle/>
          <a:p>
            <a:r>
              <a:rPr lang="sv-SE" sz="7200" err="1">
                <a:solidFill>
                  <a:schemeClr val="bg1"/>
                </a:solidFill>
              </a:rPr>
              <a:t>Dialogue</a:t>
            </a:r>
            <a:r>
              <a:rPr lang="sv-SE" sz="7200">
                <a:solidFill>
                  <a:schemeClr val="bg1"/>
                </a:solidFill>
              </a:rPr>
              <a:t> </a:t>
            </a:r>
            <a:r>
              <a:rPr lang="sv-SE" sz="7200" err="1">
                <a:solidFill>
                  <a:schemeClr val="bg1"/>
                </a:solidFill>
              </a:rPr>
              <a:t>into</a:t>
            </a:r>
            <a:r>
              <a:rPr lang="sv-SE" sz="7200">
                <a:solidFill>
                  <a:schemeClr val="bg1"/>
                </a:solidFill>
              </a:rPr>
              <a:t> the </a:t>
            </a:r>
          </a:p>
          <a:p>
            <a:r>
              <a:rPr lang="sv-SE" sz="7200" err="1">
                <a:solidFill>
                  <a:schemeClr val="bg1"/>
                </a:solidFill>
              </a:rPr>
              <a:t>steering</a:t>
            </a:r>
            <a:r>
              <a:rPr lang="sv-SE" sz="7200">
                <a:solidFill>
                  <a:schemeClr val="bg1"/>
                </a:solidFill>
              </a:rPr>
              <a:t> process</a:t>
            </a:r>
          </a:p>
        </p:txBody>
      </p:sp>
    </p:spTree>
    <p:extLst>
      <p:ext uri="{BB962C8B-B14F-4D97-AF65-F5344CB8AC3E}">
        <p14:creationId xmlns:p14="http://schemas.microsoft.com/office/powerpoint/2010/main" val="4001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233" y="298869"/>
            <a:ext cx="9609825" cy="743718"/>
          </a:xfrm>
        </p:spPr>
        <p:txBody>
          <a:bodyPr/>
          <a:lstStyle/>
          <a:p>
            <a:r>
              <a:rPr lang="sv-SE">
                <a:solidFill>
                  <a:srgbClr val="002060"/>
                </a:solidFill>
              </a:rPr>
              <a:t>SDG </a:t>
            </a:r>
          </a:p>
        </p:txBody>
      </p:sp>
      <p:pic>
        <p:nvPicPr>
          <p:cNvPr id="4" name="Bildobjekt 3"/>
          <p:cNvPicPr>
            <a:picLocks noChangeAspect="1"/>
          </p:cNvPicPr>
          <p:nvPr/>
        </p:nvPicPr>
        <p:blipFill>
          <a:blip r:embed="rId2"/>
          <a:stretch>
            <a:fillRect/>
          </a:stretch>
        </p:blipFill>
        <p:spPr>
          <a:xfrm>
            <a:off x="1918447" y="970126"/>
            <a:ext cx="8486478" cy="5532713"/>
          </a:xfrm>
          <a:prstGeom prst="rect">
            <a:avLst/>
          </a:prstGeom>
        </p:spPr>
      </p:pic>
    </p:spTree>
    <p:extLst>
      <p:ext uri="{BB962C8B-B14F-4D97-AF65-F5344CB8AC3E}">
        <p14:creationId xmlns:p14="http://schemas.microsoft.com/office/powerpoint/2010/main" val="243554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276445" y="210944"/>
            <a:ext cx="8497253" cy="4185761"/>
          </a:xfrm>
          <a:prstGeom prst="rect">
            <a:avLst/>
          </a:prstGeom>
          <a:noFill/>
          <a:ln>
            <a:noFill/>
          </a:ln>
        </p:spPr>
        <p:txBody>
          <a:bodyPr wrap="square">
            <a:spAutoFit/>
          </a:bodyPr>
          <a:lstStyle/>
          <a:p>
            <a:pPr algn="ctr">
              <a:spcAft>
                <a:spcPts val="1200"/>
              </a:spcAft>
            </a:pPr>
            <a:r>
              <a:rPr lang="sv-SE" altLang="sv-SE" sz="3200" b="1">
                <a:solidFill>
                  <a:srgbClr val="002060"/>
                </a:solidFill>
                <a:latin typeface="Tahoma" panose="020B0604030504040204" pitchFamily="34" charset="0"/>
                <a:cs typeface="Tahoma" panose="020B0604030504040204" pitchFamily="34" charset="0"/>
              </a:rPr>
              <a:t>SALAR Congress 2015</a:t>
            </a:r>
          </a:p>
          <a:p>
            <a:pPr algn="ctr"/>
            <a:r>
              <a:rPr lang="sv-SE" altLang="sv-SE" sz="3200">
                <a:solidFill>
                  <a:srgbClr val="002060"/>
                </a:solidFill>
                <a:latin typeface="Tahoma" panose="020B0604030504040204" pitchFamily="34" charset="0"/>
                <a:cs typeface="Tahoma" panose="020B0604030504040204" pitchFamily="34" charset="0"/>
              </a:rPr>
              <a:t>”SALAR </a:t>
            </a:r>
            <a:r>
              <a:rPr lang="sv-SE" altLang="sv-SE" sz="3200" err="1">
                <a:solidFill>
                  <a:srgbClr val="002060"/>
                </a:solidFill>
                <a:latin typeface="Tahoma" panose="020B0604030504040204" pitchFamily="34" charset="0"/>
                <a:cs typeface="Tahoma" panose="020B0604030504040204" pitchFamily="34" charset="0"/>
              </a:rPr>
              <a:t>will</a:t>
            </a:r>
            <a:r>
              <a:rPr lang="sv-SE" altLang="sv-SE" sz="3200">
                <a:solidFill>
                  <a:srgbClr val="002060"/>
                </a:solidFill>
                <a:latin typeface="Tahoma" panose="020B0604030504040204" pitchFamily="34" charset="0"/>
                <a:cs typeface="Tahoma" panose="020B0604030504040204" pitchFamily="34" charset="0"/>
              </a:rPr>
              <a:t> support </a:t>
            </a:r>
            <a:r>
              <a:rPr lang="sv-SE" altLang="sv-SE" sz="3200" err="1">
                <a:solidFill>
                  <a:srgbClr val="002060"/>
                </a:solidFill>
                <a:latin typeface="Tahoma" panose="020B0604030504040204" pitchFamily="34" charset="0"/>
                <a:cs typeface="Tahoma" panose="020B0604030504040204" pitchFamily="34" charset="0"/>
              </a:rPr>
              <a:t>it´s</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members</a:t>
            </a:r>
            <a:r>
              <a:rPr lang="sv-SE" altLang="sv-SE" sz="3200">
                <a:solidFill>
                  <a:srgbClr val="002060"/>
                </a:solidFill>
                <a:latin typeface="Tahoma" panose="020B0604030504040204" pitchFamily="34" charset="0"/>
                <a:cs typeface="Tahoma" panose="020B0604030504040204" pitchFamily="34" charset="0"/>
              </a:rPr>
              <a:t> in the </a:t>
            </a:r>
            <a:r>
              <a:rPr lang="sv-SE" altLang="sv-SE" sz="3200" err="1">
                <a:solidFill>
                  <a:srgbClr val="002060"/>
                </a:solidFill>
                <a:latin typeface="Tahoma" panose="020B0604030504040204" pitchFamily="34" charset="0"/>
                <a:cs typeface="Tahoma" panose="020B0604030504040204" pitchFamily="34" charset="0"/>
              </a:rPr>
              <a:t>work</a:t>
            </a:r>
            <a:r>
              <a:rPr lang="sv-SE" altLang="sv-SE" sz="3200">
                <a:solidFill>
                  <a:srgbClr val="002060"/>
                </a:solidFill>
                <a:latin typeface="Tahoma" panose="020B0604030504040204" pitchFamily="34" charset="0"/>
                <a:cs typeface="Tahoma" panose="020B0604030504040204" pitchFamily="34" charset="0"/>
              </a:rPr>
              <a:t> to </a:t>
            </a:r>
            <a:r>
              <a:rPr lang="sv-SE" altLang="sv-SE" sz="3200" err="1">
                <a:solidFill>
                  <a:srgbClr val="002060"/>
                </a:solidFill>
                <a:latin typeface="Tahoma" panose="020B0604030504040204" pitchFamily="34" charset="0"/>
                <a:cs typeface="Tahoma" panose="020B0604030504040204" pitchFamily="34" charset="0"/>
              </a:rPr>
              <a:t>develop</a:t>
            </a:r>
            <a:r>
              <a:rPr lang="sv-SE" altLang="sv-SE" sz="3200">
                <a:solidFill>
                  <a:srgbClr val="002060"/>
                </a:solidFill>
                <a:latin typeface="Tahoma" panose="020B0604030504040204" pitchFamily="34" charset="0"/>
                <a:cs typeface="Tahoma" panose="020B0604030504040204" pitchFamily="34" charset="0"/>
              </a:rPr>
              <a:t> the </a:t>
            </a:r>
            <a:r>
              <a:rPr lang="sv-SE" altLang="sv-SE" sz="3200" err="1">
                <a:solidFill>
                  <a:srgbClr val="002060"/>
                </a:solidFill>
                <a:latin typeface="Tahoma" panose="020B0604030504040204" pitchFamily="34" charset="0"/>
                <a:cs typeface="Tahoma" panose="020B0604030504040204" pitchFamily="34" charset="0"/>
              </a:rPr>
              <a:t>dialogue</a:t>
            </a:r>
            <a:r>
              <a:rPr lang="sv-SE" altLang="sv-SE" sz="3200">
                <a:solidFill>
                  <a:srgbClr val="002060"/>
                </a:solidFill>
                <a:latin typeface="Tahoma" panose="020B0604030504040204" pitchFamily="34" charset="0"/>
                <a:cs typeface="Tahoma" panose="020B0604030504040204" pitchFamily="34" charset="0"/>
              </a:rPr>
              <a:t> and co-</a:t>
            </a:r>
            <a:r>
              <a:rPr lang="sv-SE" altLang="sv-SE" sz="3200" err="1">
                <a:solidFill>
                  <a:srgbClr val="002060"/>
                </a:solidFill>
                <a:latin typeface="Tahoma" panose="020B0604030504040204" pitchFamily="34" charset="0"/>
                <a:cs typeface="Tahoma" panose="020B0604030504040204" pitchFamily="34" charset="0"/>
              </a:rPr>
              <a:t>creation</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with</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citizens</a:t>
            </a:r>
            <a:r>
              <a:rPr lang="sv-SE" altLang="sv-SE" sz="3200">
                <a:solidFill>
                  <a:srgbClr val="002060"/>
                </a:solidFill>
                <a:latin typeface="Tahoma" panose="020B0604030504040204" pitchFamily="34" charset="0"/>
                <a:cs typeface="Tahoma" panose="020B0604030504040204" pitchFamily="34" charset="0"/>
              </a:rPr>
              <a:t> and to </a:t>
            </a:r>
            <a:r>
              <a:rPr lang="sv-SE" altLang="sv-SE" sz="3200" err="1">
                <a:solidFill>
                  <a:srgbClr val="002060"/>
                </a:solidFill>
                <a:latin typeface="Tahoma" panose="020B0604030504040204" pitchFamily="34" charset="0"/>
                <a:cs typeface="Tahoma" panose="020B0604030504040204" pitchFamily="34" charset="0"/>
              </a:rPr>
              <a:t>integrate</a:t>
            </a:r>
            <a:r>
              <a:rPr lang="sv-SE" altLang="sv-SE" sz="3200">
                <a:solidFill>
                  <a:srgbClr val="002060"/>
                </a:solidFill>
                <a:latin typeface="Tahoma" panose="020B0604030504040204" pitchFamily="34" charset="0"/>
                <a:cs typeface="Tahoma" panose="020B0604030504040204" pitchFamily="34" charset="0"/>
              </a:rPr>
              <a:t> the </a:t>
            </a:r>
            <a:r>
              <a:rPr lang="sv-SE" altLang="sv-SE" sz="3200" err="1">
                <a:solidFill>
                  <a:srgbClr val="002060"/>
                </a:solidFill>
                <a:latin typeface="Tahoma" panose="020B0604030504040204" pitchFamily="34" charset="0"/>
                <a:cs typeface="Tahoma" panose="020B0604030504040204" pitchFamily="34" charset="0"/>
              </a:rPr>
              <a:t>results</a:t>
            </a:r>
            <a:r>
              <a:rPr lang="sv-SE" altLang="sv-SE" sz="3200">
                <a:solidFill>
                  <a:srgbClr val="002060"/>
                </a:solidFill>
                <a:latin typeface="Tahoma" panose="020B0604030504040204" pitchFamily="34" charset="0"/>
                <a:cs typeface="Tahoma" panose="020B0604030504040204" pitchFamily="34" charset="0"/>
              </a:rPr>
              <a:t> in </a:t>
            </a:r>
            <a:r>
              <a:rPr lang="sv-SE" altLang="sv-SE" sz="3200" err="1">
                <a:solidFill>
                  <a:srgbClr val="002060"/>
                </a:solidFill>
                <a:latin typeface="Tahoma" panose="020B0604030504040204" pitchFamily="34" charset="0"/>
                <a:cs typeface="Tahoma" panose="020B0604030504040204" pitchFamily="34" charset="0"/>
              </a:rPr>
              <a:t>governance</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processes</a:t>
            </a:r>
            <a:r>
              <a:rPr lang="sv-SE" altLang="sv-SE" sz="3200">
                <a:solidFill>
                  <a:srgbClr val="002060"/>
                </a:solidFill>
                <a:latin typeface="Tahoma" panose="020B0604030504040204" pitchFamily="34" charset="0"/>
                <a:cs typeface="Tahoma" panose="020B0604030504040204" pitchFamily="34" charset="0"/>
              </a:rPr>
              <a:t> and business </a:t>
            </a:r>
            <a:r>
              <a:rPr lang="sv-SE" altLang="sv-SE" sz="3200" err="1">
                <a:solidFill>
                  <a:srgbClr val="002060"/>
                </a:solidFill>
                <a:latin typeface="Tahoma" panose="020B0604030504040204" pitchFamily="34" charset="0"/>
                <a:cs typeface="Tahoma" panose="020B0604030504040204" pitchFamily="34" charset="0"/>
              </a:rPr>
              <a:t>development</a:t>
            </a:r>
            <a:r>
              <a:rPr lang="sv-SE" altLang="sv-SE" sz="3200">
                <a:solidFill>
                  <a:srgbClr val="002060"/>
                </a:solidFill>
                <a:latin typeface="Tahoma" panose="020B0604030504040204" pitchFamily="34" charset="0"/>
                <a:cs typeface="Tahoma" panose="020B0604030504040204" pitchFamily="34" charset="0"/>
              </a:rPr>
              <a:t> for a </a:t>
            </a:r>
            <a:r>
              <a:rPr lang="sv-SE" altLang="sv-SE" sz="3200" err="1">
                <a:solidFill>
                  <a:srgbClr val="002060"/>
                </a:solidFill>
                <a:latin typeface="Tahoma" panose="020B0604030504040204" pitchFamily="34" charset="0"/>
                <a:cs typeface="Tahoma" panose="020B0604030504040204" pitchFamily="34" charset="0"/>
              </a:rPr>
              <a:t>socially</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sustainable</a:t>
            </a:r>
            <a:r>
              <a:rPr lang="sv-SE" altLang="sv-SE" sz="3200">
                <a:solidFill>
                  <a:srgbClr val="002060"/>
                </a:solidFill>
                <a:latin typeface="Tahoma" panose="020B0604030504040204" pitchFamily="34" charset="0"/>
                <a:cs typeface="Tahoma" panose="020B0604030504040204" pitchFamily="34" charset="0"/>
              </a:rPr>
              <a:t> </a:t>
            </a:r>
            <a:r>
              <a:rPr lang="sv-SE" altLang="sv-SE" sz="3200" err="1">
                <a:solidFill>
                  <a:srgbClr val="002060"/>
                </a:solidFill>
                <a:latin typeface="Tahoma" panose="020B0604030504040204" pitchFamily="34" charset="0"/>
                <a:cs typeface="Tahoma" panose="020B0604030504040204" pitchFamily="34" charset="0"/>
              </a:rPr>
              <a:t>society</a:t>
            </a:r>
            <a:r>
              <a:rPr lang="sv-SE" altLang="sv-SE" sz="3200">
                <a:solidFill>
                  <a:srgbClr val="002060"/>
                </a:solidFill>
                <a:latin typeface="Tahoma" panose="020B0604030504040204" pitchFamily="34" charset="0"/>
                <a:cs typeface="Tahoma" panose="020B0604030504040204" pitchFamily="34" charset="0"/>
              </a:rPr>
              <a:t>”</a:t>
            </a:r>
          </a:p>
          <a:p>
            <a:pPr algn="ctr"/>
            <a:endParaRPr lang="sv-SE" altLang="sv-SE" sz="3200">
              <a:solidFill>
                <a:schemeClr val="bg1"/>
              </a:solidFill>
              <a:latin typeface="Tahoma" panose="020B0604030504040204" pitchFamily="34" charset="0"/>
              <a:cs typeface="Tahoma" panose="020B0604030504040204" pitchFamily="34" charset="0"/>
            </a:endParaRPr>
          </a:p>
        </p:txBody>
      </p:sp>
      <p:grpSp>
        <p:nvGrpSpPr>
          <p:cNvPr id="14" name="Grupp 13"/>
          <p:cNvGrpSpPr/>
          <p:nvPr/>
        </p:nvGrpSpPr>
        <p:grpSpPr>
          <a:xfrm>
            <a:off x="607870" y="4494306"/>
            <a:ext cx="10657778" cy="1750265"/>
            <a:chOff x="482363" y="4916487"/>
            <a:chExt cx="8744841" cy="1495425"/>
          </a:xfrm>
        </p:grpSpPr>
        <p:pic>
          <p:nvPicPr>
            <p:cNvPr id="2" name="Bildobjekt 1"/>
            <p:cNvPicPr>
              <a:picLocks noChangeAspect="1"/>
            </p:cNvPicPr>
            <p:nvPr/>
          </p:nvPicPr>
          <p:blipFill>
            <a:blip r:embed="rId2"/>
            <a:stretch>
              <a:fillRect/>
            </a:stretch>
          </p:blipFill>
          <p:spPr>
            <a:xfrm>
              <a:off x="482363" y="4916487"/>
              <a:ext cx="1485900" cy="1495425"/>
            </a:xfrm>
            <a:prstGeom prst="rect">
              <a:avLst/>
            </a:prstGeom>
          </p:spPr>
        </p:pic>
        <p:pic>
          <p:nvPicPr>
            <p:cNvPr id="4" name="Bildobjekt 3"/>
            <p:cNvPicPr>
              <a:picLocks noChangeAspect="1"/>
            </p:cNvPicPr>
            <p:nvPr/>
          </p:nvPicPr>
          <p:blipFill>
            <a:blip r:embed="rId3"/>
            <a:stretch>
              <a:fillRect/>
            </a:stretch>
          </p:blipFill>
          <p:spPr>
            <a:xfrm>
              <a:off x="2365935" y="4964112"/>
              <a:ext cx="1447800" cy="1447800"/>
            </a:xfrm>
            <a:prstGeom prst="rect">
              <a:avLst/>
            </a:prstGeom>
          </p:spPr>
        </p:pic>
        <p:pic>
          <p:nvPicPr>
            <p:cNvPr id="5" name="Bildobjekt 4"/>
            <p:cNvPicPr>
              <a:picLocks noChangeAspect="1"/>
            </p:cNvPicPr>
            <p:nvPr/>
          </p:nvPicPr>
          <p:blipFill>
            <a:blip r:embed="rId4"/>
            <a:stretch>
              <a:fillRect/>
            </a:stretch>
          </p:blipFill>
          <p:spPr>
            <a:xfrm>
              <a:off x="4152900" y="4983162"/>
              <a:ext cx="1447800" cy="1428750"/>
            </a:xfrm>
            <a:prstGeom prst="rect">
              <a:avLst/>
            </a:prstGeom>
          </p:spPr>
        </p:pic>
        <p:pic>
          <p:nvPicPr>
            <p:cNvPr id="6" name="Bildobjekt 5"/>
            <p:cNvPicPr>
              <a:picLocks noChangeAspect="1"/>
            </p:cNvPicPr>
            <p:nvPr/>
          </p:nvPicPr>
          <p:blipFill>
            <a:blip r:embed="rId5"/>
            <a:stretch>
              <a:fillRect/>
            </a:stretch>
          </p:blipFill>
          <p:spPr>
            <a:xfrm>
              <a:off x="5939865" y="4968874"/>
              <a:ext cx="1438275" cy="1438275"/>
            </a:xfrm>
            <a:prstGeom prst="rect">
              <a:avLst/>
            </a:prstGeom>
          </p:spPr>
        </p:pic>
        <p:pic>
          <p:nvPicPr>
            <p:cNvPr id="7" name="Bildobjekt 6"/>
            <p:cNvPicPr>
              <a:picLocks noChangeAspect="1"/>
            </p:cNvPicPr>
            <p:nvPr/>
          </p:nvPicPr>
          <p:blipFill>
            <a:blip r:embed="rId6"/>
            <a:stretch>
              <a:fillRect/>
            </a:stretch>
          </p:blipFill>
          <p:spPr>
            <a:xfrm>
              <a:off x="7769879" y="4983162"/>
              <a:ext cx="1457325" cy="1419225"/>
            </a:xfrm>
            <a:prstGeom prst="rect">
              <a:avLst/>
            </a:prstGeom>
          </p:spPr>
        </p:pic>
      </p:grpSp>
    </p:spTree>
    <p:extLst>
      <p:ext uri="{BB962C8B-B14F-4D97-AF65-F5344CB8AC3E}">
        <p14:creationId xmlns:p14="http://schemas.microsoft.com/office/powerpoint/2010/main" val="4181687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1403" y="260453"/>
            <a:ext cx="9609825" cy="708538"/>
          </a:xfrm>
        </p:spPr>
        <p:txBody>
          <a:bodyPr/>
          <a:lstStyle/>
          <a:p>
            <a:r>
              <a:rPr lang="sv-SE">
                <a:solidFill>
                  <a:srgbClr val="002060"/>
                </a:solidFill>
              </a:rPr>
              <a:t>Europarådet</a:t>
            </a:r>
          </a:p>
        </p:txBody>
      </p:sp>
      <p:sp>
        <p:nvSpPr>
          <p:cNvPr id="3" name="Rektangel 2"/>
          <p:cNvSpPr/>
          <p:nvPr/>
        </p:nvSpPr>
        <p:spPr>
          <a:xfrm>
            <a:off x="642203" y="1568986"/>
            <a:ext cx="7874000" cy="4031873"/>
          </a:xfrm>
          <a:prstGeom prst="rect">
            <a:avLst/>
          </a:prstGeom>
        </p:spPr>
        <p:txBody>
          <a:bodyPr wrap="square">
            <a:spAutoFit/>
          </a:bodyPr>
          <a:lstStyle/>
          <a:p>
            <a:r>
              <a:rPr lang="en-US" sz="3200">
                <a:solidFill>
                  <a:srgbClr val="272425"/>
                </a:solidFill>
                <a:latin typeface="MyriadPro-Bold"/>
              </a:rPr>
              <a:t>Additional protocol on the European</a:t>
            </a:r>
          </a:p>
          <a:p>
            <a:r>
              <a:rPr lang="sv-SE" sz="3200">
                <a:solidFill>
                  <a:srgbClr val="272425"/>
                </a:solidFill>
                <a:latin typeface="MyriadPro-Bold"/>
              </a:rPr>
              <a:t>Charter </a:t>
            </a:r>
            <a:r>
              <a:rPr lang="sv-SE" sz="3200" err="1">
                <a:solidFill>
                  <a:srgbClr val="272425"/>
                </a:solidFill>
                <a:latin typeface="MyriadPro-Bold"/>
              </a:rPr>
              <a:t>of</a:t>
            </a:r>
            <a:r>
              <a:rPr lang="sv-SE" sz="3200">
                <a:solidFill>
                  <a:srgbClr val="272425"/>
                </a:solidFill>
                <a:latin typeface="MyriadPro-Bold"/>
              </a:rPr>
              <a:t> </a:t>
            </a:r>
            <a:r>
              <a:rPr lang="sv-SE" sz="3200" err="1">
                <a:solidFill>
                  <a:srgbClr val="272425"/>
                </a:solidFill>
                <a:latin typeface="MyriadPro-Bold"/>
              </a:rPr>
              <a:t>Local</a:t>
            </a:r>
            <a:r>
              <a:rPr lang="sv-SE" sz="3200">
                <a:solidFill>
                  <a:srgbClr val="272425"/>
                </a:solidFill>
                <a:latin typeface="MyriadPro-Bold"/>
              </a:rPr>
              <a:t> Self-</a:t>
            </a:r>
            <a:r>
              <a:rPr lang="sv-SE" sz="3200" err="1">
                <a:solidFill>
                  <a:srgbClr val="272425"/>
                </a:solidFill>
                <a:latin typeface="MyriadPro-Bold"/>
              </a:rPr>
              <a:t>Government</a:t>
            </a:r>
            <a:endParaRPr lang="sv-SE" sz="3200">
              <a:solidFill>
                <a:srgbClr val="272425"/>
              </a:solidFill>
              <a:latin typeface="MyriadPro-Bold"/>
            </a:endParaRPr>
          </a:p>
          <a:p>
            <a:r>
              <a:rPr lang="en-US" sz="3200">
                <a:solidFill>
                  <a:srgbClr val="272425"/>
                </a:solidFill>
                <a:latin typeface="MyriadPro-Bold"/>
              </a:rPr>
              <a:t>on the right to participate in the affairs</a:t>
            </a:r>
          </a:p>
          <a:p>
            <a:r>
              <a:rPr lang="sv-SE" sz="3200" err="1">
                <a:solidFill>
                  <a:srgbClr val="272425"/>
                </a:solidFill>
                <a:latin typeface="MyriadPro-Bold"/>
              </a:rPr>
              <a:t>of</a:t>
            </a:r>
            <a:r>
              <a:rPr lang="sv-SE" sz="3200">
                <a:solidFill>
                  <a:srgbClr val="272425"/>
                </a:solidFill>
                <a:latin typeface="MyriadPro-Bold"/>
              </a:rPr>
              <a:t> a </a:t>
            </a:r>
            <a:r>
              <a:rPr lang="sv-SE" sz="3200" err="1">
                <a:solidFill>
                  <a:srgbClr val="272425"/>
                </a:solidFill>
                <a:latin typeface="MyriadPro-Bold"/>
              </a:rPr>
              <a:t>local</a:t>
            </a:r>
            <a:r>
              <a:rPr lang="sv-SE" sz="3200">
                <a:solidFill>
                  <a:srgbClr val="272425"/>
                </a:solidFill>
                <a:latin typeface="MyriadPro-Bold"/>
              </a:rPr>
              <a:t> </a:t>
            </a:r>
            <a:r>
              <a:rPr lang="sv-SE" sz="3200" err="1">
                <a:solidFill>
                  <a:srgbClr val="272425"/>
                </a:solidFill>
                <a:latin typeface="MyriadPro-Bold"/>
              </a:rPr>
              <a:t>authority</a:t>
            </a:r>
            <a:endParaRPr lang="sv-SE" sz="3200">
              <a:solidFill>
                <a:srgbClr val="272425"/>
              </a:solidFill>
              <a:latin typeface="MyriadPro-Bold"/>
            </a:endParaRPr>
          </a:p>
          <a:p>
            <a:endParaRPr lang="sv-SE" sz="3200">
              <a:solidFill>
                <a:srgbClr val="272425"/>
              </a:solidFill>
              <a:latin typeface="MyriadPro-Bold"/>
            </a:endParaRPr>
          </a:p>
          <a:p>
            <a:r>
              <a:rPr lang="sv-SE" sz="3200">
                <a:solidFill>
                  <a:srgbClr val="272425"/>
                </a:solidFill>
                <a:latin typeface="MyriadPro-Bold"/>
              </a:rPr>
              <a:t>1 september 1988 </a:t>
            </a:r>
          </a:p>
          <a:p>
            <a:endParaRPr lang="sv-SE" sz="3200">
              <a:solidFill>
                <a:srgbClr val="272425"/>
              </a:solidFill>
              <a:latin typeface="MyriadPro-Bold"/>
            </a:endParaRPr>
          </a:p>
          <a:p>
            <a:r>
              <a:rPr lang="sv-SE" sz="3200">
                <a:solidFill>
                  <a:srgbClr val="272425"/>
                </a:solidFill>
                <a:latin typeface="MyriadPro-Bold"/>
              </a:rPr>
              <a:t>Utrecht, 16.XI.2009</a:t>
            </a:r>
            <a:endParaRPr lang="sv-SE" sz="3200"/>
          </a:p>
        </p:txBody>
      </p:sp>
      <p:pic>
        <p:nvPicPr>
          <p:cNvPr id="5" name="Bildobjekt 4"/>
          <p:cNvPicPr>
            <a:picLocks noChangeAspect="1"/>
          </p:cNvPicPr>
          <p:nvPr/>
        </p:nvPicPr>
        <p:blipFill>
          <a:blip r:embed="rId2"/>
          <a:stretch>
            <a:fillRect/>
          </a:stretch>
        </p:blipFill>
        <p:spPr>
          <a:xfrm>
            <a:off x="7934460" y="1568986"/>
            <a:ext cx="3799933" cy="4076292"/>
          </a:xfrm>
          <a:prstGeom prst="rect">
            <a:avLst/>
          </a:prstGeom>
        </p:spPr>
      </p:pic>
    </p:spTree>
    <p:extLst>
      <p:ext uri="{BB962C8B-B14F-4D97-AF65-F5344CB8AC3E}">
        <p14:creationId xmlns:p14="http://schemas.microsoft.com/office/powerpoint/2010/main" val="163537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0"/>
            <a:ext cx="12192000" cy="6858000"/>
          </a:xfrm>
          <a:prstGeom prst="rect">
            <a:avLst/>
          </a:prstGeom>
        </p:spPr>
      </p:pic>
      <p:sp>
        <p:nvSpPr>
          <p:cNvPr id="3" name="textruta 2"/>
          <p:cNvSpPr txBox="1"/>
          <p:nvPr/>
        </p:nvSpPr>
        <p:spPr>
          <a:xfrm rot="21283379">
            <a:off x="3496346" y="2828834"/>
            <a:ext cx="4493538" cy="1200329"/>
          </a:xfrm>
          <a:prstGeom prst="rect">
            <a:avLst/>
          </a:prstGeom>
          <a:noFill/>
        </p:spPr>
        <p:txBody>
          <a:bodyPr wrap="none" rtlCol="0">
            <a:spAutoFit/>
          </a:bodyPr>
          <a:lstStyle/>
          <a:p>
            <a:r>
              <a:rPr lang="sv-SE" sz="7200" err="1">
                <a:solidFill>
                  <a:schemeClr val="bg1"/>
                </a:solidFill>
              </a:rPr>
              <a:t>Why</a:t>
            </a:r>
            <a:r>
              <a:rPr lang="sv-SE" sz="7200">
                <a:solidFill>
                  <a:schemeClr val="bg1"/>
                </a:solidFill>
              </a:rPr>
              <a:t> </a:t>
            </a:r>
            <a:r>
              <a:rPr lang="sv-SE" sz="7200" err="1">
                <a:solidFill>
                  <a:schemeClr val="bg1"/>
                </a:solidFill>
              </a:rPr>
              <a:t>now</a:t>
            </a:r>
            <a:r>
              <a:rPr lang="sv-SE" sz="7200">
                <a:solidFill>
                  <a:schemeClr val="bg1"/>
                </a:solidFill>
              </a:rPr>
              <a:t>?</a:t>
            </a:r>
          </a:p>
        </p:txBody>
      </p:sp>
    </p:spTree>
    <p:extLst>
      <p:ext uri="{BB962C8B-B14F-4D97-AF65-F5344CB8AC3E}">
        <p14:creationId xmlns:p14="http://schemas.microsoft.com/office/powerpoint/2010/main" val="17100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7466" y="202162"/>
            <a:ext cx="9609825" cy="653947"/>
          </a:xfrm>
        </p:spPr>
        <p:txBody>
          <a:bodyPr/>
          <a:lstStyle/>
          <a:p>
            <a:r>
              <a:rPr lang="sv-SE" sz="3200">
                <a:solidFill>
                  <a:srgbClr val="002060"/>
                </a:solidFill>
              </a:rPr>
              <a:t>National </a:t>
            </a:r>
            <a:r>
              <a:rPr lang="sv-SE" sz="3200" err="1">
                <a:solidFill>
                  <a:srgbClr val="002060"/>
                </a:solidFill>
              </a:rPr>
              <a:t>democracy</a:t>
            </a:r>
            <a:r>
              <a:rPr lang="sv-SE" sz="3200">
                <a:solidFill>
                  <a:srgbClr val="002060"/>
                </a:solidFill>
              </a:rPr>
              <a:t> </a:t>
            </a:r>
            <a:r>
              <a:rPr lang="sv-SE" sz="3200" err="1">
                <a:solidFill>
                  <a:srgbClr val="002060"/>
                </a:solidFill>
              </a:rPr>
              <a:t>goals</a:t>
            </a:r>
            <a:endParaRPr lang="sv-SE" sz="3200">
              <a:solidFill>
                <a:srgbClr val="002060"/>
              </a:solidFill>
            </a:endParaRPr>
          </a:p>
        </p:txBody>
      </p:sp>
      <p:sp>
        <p:nvSpPr>
          <p:cNvPr id="3" name="Platshållare för innehåll 2"/>
          <p:cNvSpPr>
            <a:spLocks noGrp="1"/>
          </p:cNvSpPr>
          <p:nvPr>
            <p:ph idx="1"/>
          </p:nvPr>
        </p:nvSpPr>
        <p:spPr>
          <a:xfrm>
            <a:off x="287466" y="1263694"/>
            <a:ext cx="7424934" cy="3738598"/>
          </a:xfrm>
        </p:spPr>
        <p:txBody>
          <a:bodyPr/>
          <a:lstStyle/>
          <a:p>
            <a:pPr marL="30163" indent="0">
              <a:buNone/>
            </a:pPr>
            <a:r>
              <a:rPr lang="en-US" sz="2800"/>
              <a:t>The government's democracy policy goal is a vibrant democracy that is enduring, characterized by participation and where the opportunities for influence are equal</a:t>
            </a:r>
            <a:br>
              <a:rPr lang="en-US" sz="2800"/>
            </a:br>
            <a:r>
              <a:rPr lang="sv-SE" sz="1800"/>
              <a:t>(prop. 2017/18:1, UO 1). </a:t>
            </a:r>
          </a:p>
          <a:p>
            <a:pPr marL="30163" indent="0">
              <a:buNone/>
            </a:pPr>
            <a:endParaRPr lang="sv-SE" sz="1800"/>
          </a:p>
          <a:p>
            <a:pPr marL="30163" indent="0">
              <a:buNone/>
            </a:pPr>
            <a:endParaRPr lang="sv-SE" sz="1800"/>
          </a:p>
          <a:p>
            <a:pPr marL="30163" indent="0">
              <a:buNone/>
            </a:pPr>
            <a:r>
              <a:rPr lang="en-US" sz="2800"/>
              <a:t>The government pursues a democracy policy to preserve the forces, address the shortcomings and counter the challenges</a:t>
            </a:r>
            <a:endParaRPr lang="sv-SE" sz="2800"/>
          </a:p>
        </p:txBody>
      </p:sp>
      <p:pic>
        <p:nvPicPr>
          <p:cNvPr id="4" name="Bildobjekt 3"/>
          <p:cNvPicPr>
            <a:picLocks noChangeAspect="1"/>
          </p:cNvPicPr>
          <p:nvPr/>
        </p:nvPicPr>
        <p:blipFill>
          <a:blip r:embed="rId2"/>
          <a:stretch>
            <a:fillRect/>
          </a:stretch>
        </p:blipFill>
        <p:spPr>
          <a:xfrm>
            <a:off x="8154216" y="1263694"/>
            <a:ext cx="3486150" cy="4905375"/>
          </a:xfrm>
          <a:prstGeom prst="rect">
            <a:avLst/>
          </a:prstGeom>
        </p:spPr>
      </p:pic>
    </p:spTree>
    <p:extLst>
      <p:ext uri="{BB962C8B-B14F-4D97-AF65-F5344CB8AC3E}">
        <p14:creationId xmlns:p14="http://schemas.microsoft.com/office/powerpoint/2010/main" val="2137075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93176" y="1455716"/>
            <a:ext cx="9609825" cy="1231392"/>
          </a:xfrm>
        </p:spPr>
        <p:txBody>
          <a:bodyPr/>
          <a:lstStyle/>
          <a:p>
            <a:r>
              <a:rPr lang="en-US"/>
              <a:t>What goals does Iceland have?</a:t>
            </a:r>
            <a:r>
              <a:rPr lang="sv-SE"/>
              <a:t> </a:t>
            </a:r>
          </a:p>
        </p:txBody>
      </p:sp>
      <p:pic>
        <p:nvPicPr>
          <p:cNvPr id="4" name="Picture 2" descr="Lagarbete, Team, Gear, Redskap, Enheten, Personl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875" y="3125826"/>
            <a:ext cx="5245367" cy="349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3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435308B-50A8-41C1-BD74-1C995DEB69F2}"/>
              </a:ext>
            </a:extLst>
          </p:cNvPr>
          <p:cNvSpPr/>
          <p:nvPr/>
        </p:nvSpPr>
        <p:spPr>
          <a:xfrm>
            <a:off x="437322" y="1690688"/>
            <a:ext cx="2242268" cy="3358390"/>
          </a:xfrm>
          <a:prstGeom prst="roundRect">
            <a:avLst>
              <a:gd name="adj" fmla="val 11798"/>
            </a:avLst>
          </a:prstGeom>
          <a:solidFill>
            <a:srgbClr val="314D74"/>
          </a:solidFill>
          <a:ln w="38100">
            <a:solidFill>
              <a:srgbClr val="E5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Verdana" panose="020B0604030504040204" pitchFamily="34" charset="0"/>
                <a:ea typeface="Verdana" panose="020B0604030504040204" pitchFamily="34" charset="0"/>
              </a:rPr>
              <a:t>Principles</a:t>
            </a:r>
            <a:endParaRPr lang="sv-SE" sz="2400" b="1">
              <a:latin typeface="Verdana" panose="020B0604030504040204" pitchFamily="34" charset="0"/>
              <a:ea typeface="Verdana" panose="020B0604030504040204" pitchFamily="34" charset="0"/>
            </a:endParaRPr>
          </a:p>
        </p:txBody>
      </p:sp>
      <p:sp>
        <p:nvSpPr>
          <p:cNvPr id="6" name="Rectangle: Rounded Corners 5">
            <a:extLst>
              <a:ext uri="{FF2B5EF4-FFF2-40B4-BE49-F238E27FC236}">
                <a16:creationId xmlns:a16="http://schemas.microsoft.com/office/drawing/2014/main" id="{CB814037-E236-45E5-AC5D-546ACC708609}"/>
              </a:ext>
            </a:extLst>
          </p:cNvPr>
          <p:cNvSpPr/>
          <p:nvPr/>
        </p:nvSpPr>
        <p:spPr>
          <a:xfrm rot="16200000">
            <a:off x="1904525" y="2892381"/>
            <a:ext cx="3358390" cy="1006500"/>
          </a:xfrm>
          <a:prstGeom prst="roundRect">
            <a:avLst/>
          </a:prstGeom>
          <a:solidFill>
            <a:srgbClr val="314D74"/>
          </a:solidFill>
          <a:ln w="38100">
            <a:solidFill>
              <a:srgbClr val="E5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Verdana" panose="020B0604030504040204" pitchFamily="34" charset="0"/>
                <a:ea typeface="Verdana" panose="020B0604030504040204" pitchFamily="34" charset="0"/>
              </a:rPr>
              <a:t>Organisation</a:t>
            </a:r>
            <a:endParaRPr lang="sv-SE" sz="2400" b="1">
              <a:latin typeface="Verdana" panose="020B0604030504040204" pitchFamily="34" charset="0"/>
              <a:ea typeface="Verdana" panose="020B0604030504040204" pitchFamily="34" charset="0"/>
            </a:endParaRPr>
          </a:p>
        </p:txBody>
      </p:sp>
      <p:sp>
        <p:nvSpPr>
          <p:cNvPr id="7" name="Rectangle: Rounded Corners 6">
            <a:extLst>
              <a:ext uri="{FF2B5EF4-FFF2-40B4-BE49-F238E27FC236}">
                <a16:creationId xmlns:a16="http://schemas.microsoft.com/office/drawing/2014/main" id="{8E5CD51A-B44C-40E8-AD91-99FA29550134}"/>
              </a:ext>
            </a:extLst>
          </p:cNvPr>
          <p:cNvSpPr/>
          <p:nvPr/>
        </p:nvSpPr>
        <p:spPr>
          <a:xfrm>
            <a:off x="4607969" y="1704474"/>
            <a:ext cx="4308281" cy="3358390"/>
          </a:xfrm>
          <a:prstGeom prst="roundRect">
            <a:avLst>
              <a:gd name="adj" fmla="val 6101"/>
            </a:avLst>
          </a:prstGeom>
          <a:solidFill>
            <a:srgbClr val="314D74"/>
          </a:solidFill>
          <a:ln w="38100">
            <a:solidFill>
              <a:srgbClr val="E5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1">
              <a:latin typeface="Verdana" panose="020B0604030504040204" pitchFamily="34" charset="0"/>
              <a:ea typeface="Verdana" panose="020B0604030504040204" pitchFamily="34" charset="0"/>
            </a:endParaRPr>
          </a:p>
        </p:txBody>
      </p:sp>
      <p:sp>
        <p:nvSpPr>
          <p:cNvPr id="8" name="Arrow: Pentagon 7">
            <a:extLst>
              <a:ext uri="{FF2B5EF4-FFF2-40B4-BE49-F238E27FC236}">
                <a16:creationId xmlns:a16="http://schemas.microsoft.com/office/drawing/2014/main" id="{3F9AB906-6C5E-4C4A-AA74-77CEEF75AA9D}"/>
              </a:ext>
            </a:extLst>
          </p:cNvPr>
          <p:cNvSpPr/>
          <p:nvPr/>
        </p:nvSpPr>
        <p:spPr>
          <a:xfrm>
            <a:off x="4804012" y="1934750"/>
            <a:ext cx="3926519" cy="596348"/>
          </a:xfrm>
          <a:prstGeom prst="homePlate">
            <a:avLst/>
          </a:prstGeom>
          <a:solidFill>
            <a:srgbClr val="FFD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314D74"/>
                </a:solidFill>
                <a:latin typeface="Verdana" panose="020B0604030504040204" pitchFamily="34" charset="0"/>
                <a:ea typeface="Verdana" panose="020B0604030504040204" pitchFamily="34" charset="0"/>
              </a:rPr>
              <a:t>Governance process</a:t>
            </a:r>
            <a:endParaRPr lang="sv-SE" sz="2000" b="1">
              <a:solidFill>
                <a:srgbClr val="314D74"/>
              </a:solidFill>
              <a:latin typeface="Verdana" panose="020B0604030504040204" pitchFamily="34" charset="0"/>
              <a:ea typeface="Verdana" panose="020B0604030504040204" pitchFamily="34" charset="0"/>
            </a:endParaRPr>
          </a:p>
        </p:txBody>
      </p:sp>
      <p:sp>
        <p:nvSpPr>
          <p:cNvPr id="9" name="Arrow: Pentagon 8">
            <a:extLst>
              <a:ext uri="{FF2B5EF4-FFF2-40B4-BE49-F238E27FC236}">
                <a16:creationId xmlns:a16="http://schemas.microsoft.com/office/drawing/2014/main" id="{5418D081-FE69-48F1-9326-7E7B4EF66779}"/>
              </a:ext>
            </a:extLst>
          </p:cNvPr>
          <p:cNvSpPr/>
          <p:nvPr/>
        </p:nvSpPr>
        <p:spPr>
          <a:xfrm>
            <a:off x="4804012" y="2701748"/>
            <a:ext cx="3926519" cy="596348"/>
          </a:xfrm>
          <a:prstGeom prst="homePlate">
            <a:avLst/>
          </a:prstGeom>
          <a:solidFill>
            <a:srgbClr val="FFD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314D74"/>
                </a:solidFill>
                <a:latin typeface="Verdana" panose="020B0604030504040204" pitchFamily="34" charset="0"/>
                <a:ea typeface="Verdana" panose="020B0604030504040204" pitchFamily="34" charset="0"/>
              </a:rPr>
              <a:t>Dialogue process</a:t>
            </a:r>
            <a:endParaRPr lang="sv-SE" sz="2000" b="1">
              <a:solidFill>
                <a:srgbClr val="314D74"/>
              </a:solidFill>
              <a:latin typeface="Verdana" panose="020B0604030504040204" pitchFamily="34" charset="0"/>
              <a:ea typeface="Verdana" panose="020B0604030504040204" pitchFamily="34" charset="0"/>
            </a:endParaRPr>
          </a:p>
        </p:txBody>
      </p:sp>
      <p:sp>
        <p:nvSpPr>
          <p:cNvPr id="10" name="Arrow: Pentagon 9">
            <a:extLst>
              <a:ext uri="{FF2B5EF4-FFF2-40B4-BE49-F238E27FC236}">
                <a16:creationId xmlns:a16="http://schemas.microsoft.com/office/drawing/2014/main" id="{AF2F98C3-85C5-4BF5-811D-E502B65A482F}"/>
              </a:ext>
            </a:extLst>
          </p:cNvPr>
          <p:cNvSpPr/>
          <p:nvPr/>
        </p:nvSpPr>
        <p:spPr>
          <a:xfrm>
            <a:off x="4813596" y="3474418"/>
            <a:ext cx="3926519" cy="596348"/>
          </a:xfrm>
          <a:prstGeom prst="homePlate">
            <a:avLst/>
          </a:prstGeom>
          <a:solidFill>
            <a:srgbClr val="FFD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314D74"/>
                </a:solidFill>
                <a:latin typeface="Verdana" panose="020B0604030504040204" pitchFamily="34" charset="0"/>
                <a:ea typeface="Verdana" panose="020B0604030504040204" pitchFamily="34" charset="0"/>
              </a:rPr>
              <a:t>Communication process</a:t>
            </a:r>
            <a:endParaRPr lang="sv-SE" sz="2000" b="1">
              <a:solidFill>
                <a:srgbClr val="314D74"/>
              </a:solidFill>
              <a:latin typeface="Verdana" panose="020B0604030504040204" pitchFamily="34" charset="0"/>
              <a:ea typeface="Verdana" panose="020B0604030504040204" pitchFamily="34" charset="0"/>
            </a:endParaRPr>
          </a:p>
        </p:txBody>
      </p:sp>
      <p:sp>
        <p:nvSpPr>
          <p:cNvPr id="11" name="Arrow: Pentagon 10">
            <a:extLst>
              <a:ext uri="{FF2B5EF4-FFF2-40B4-BE49-F238E27FC236}">
                <a16:creationId xmlns:a16="http://schemas.microsoft.com/office/drawing/2014/main" id="{9F6BA14E-100A-42B2-B8C9-B0388C5F03AE}"/>
              </a:ext>
            </a:extLst>
          </p:cNvPr>
          <p:cNvSpPr/>
          <p:nvPr/>
        </p:nvSpPr>
        <p:spPr>
          <a:xfrm>
            <a:off x="4813596" y="4260231"/>
            <a:ext cx="3926519" cy="596348"/>
          </a:xfrm>
          <a:prstGeom prst="homePlate">
            <a:avLst/>
          </a:prstGeom>
          <a:solidFill>
            <a:srgbClr val="FFD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314D74"/>
                </a:solidFill>
                <a:latin typeface="Verdana" panose="020B0604030504040204" pitchFamily="34" charset="0"/>
                <a:ea typeface="Verdana" panose="020B0604030504040204" pitchFamily="34" charset="0"/>
              </a:rPr>
              <a:t>Evaluation process</a:t>
            </a:r>
            <a:endParaRPr lang="sv-SE" sz="2000" b="1">
              <a:solidFill>
                <a:srgbClr val="314D74"/>
              </a:solidFill>
              <a:latin typeface="Verdana" panose="020B0604030504040204" pitchFamily="34" charset="0"/>
              <a:ea typeface="Verdana" panose="020B0604030504040204" pitchFamily="34" charset="0"/>
            </a:endParaRPr>
          </a:p>
        </p:txBody>
      </p:sp>
      <p:sp>
        <p:nvSpPr>
          <p:cNvPr id="12" name="Arrow: Right 11">
            <a:extLst>
              <a:ext uri="{FF2B5EF4-FFF2-40B4-BE49-F238E27FC236}">
                <a16:creationId xmlns:a16="http://schemas.microsoft.com/office/drawing/2014/main" id="{EBC7ADBF-C147-4CB7-9F2A-414973B75AE6}"/>
              </a:ext>
            </a:extLst>
          </p:cNvPr>
          <p:cNvSpPr/>
          <p:nvPr/>
        </p:nvSpPr>
        <p:spPr>
          <a:xfrm>
            <a:off x="2703895" y="2999922"/>
            <a:ext cx="400878" cy="715618"/>
          </a:xfrm>
          <a:prstGeom prst="rightArrow">
            <a:avLst/>
          </a:prstGeom>
          <a:solidFill>
            <a:srgbClr val="E5B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Arrow: Right 12">
            <a:extLst>
              <a:ext uri="{FF2B5EF4-FFF2-40B4-BE49-F238E27FC236}">
                <a16:creationId xmlns:a16="http://schemas.microsoft.com/office/drawing/2014/main" id="{27DC3E3C-3309-421E-A986-BCC6B752B168}"/>
              </a:ext>
            </a:extLst>
          </p:cNvPr>
          <p:cNvSpPr/>
          <p:nvPr/>
        </p:nvSpPr>
        <p:spPr>
          <a:xfrm>
            <a:off x="4164828" y="3016251"/>
            <a:ext cx="400878" cy="715618"/>
          </a:xfrm>
          <a:prstGeom prst="rightArrow">
            <a:avLst/>
          </a:prstGeom>
          <a:solidFill>
            <a:srgbClr val="E5B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Arrow: Right 13">
            <a:extLst>
              <a:ext uri="{FF2B5EF4-FFF2-40B4-BE49-F238E27FC236}">
                <a16:creationId xmlns:a16="http://schemas.microsoft.com/office/drawing/2014/main" id="{6B81BC71-07AE-407D-AF4F-8855DDCAA3EB}"/>
              </a:ext>
            </a:extLst>
          </p:cNvPr>
          <p:cNvSpPr/>
          <p:nvPr/>
        </p:nvSpPr>
        <p:spPr>
          <a:xfrm>
            <a:off x="8930970" y="3025860"/>
            <a:ext cx="400878" cy="715618"/>
          </a:xfrm>
          <a:prstGeom prst="rightArrow">
            <a:avLst/>
          </a:prstGeom>
          <a:solidFill>
            <a:srgbClr val="E5B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a:extLst>
              <a:ext uri="{FF2B5EF4-FFF2-40B4-BE49-F238E27FC236}">
                <a16:creationId xmlns:a16="http://schemas.microsoft.com/office/drawing/2014/main" id="{DDEB57DE-20F0-4F95-A7C1-1139A9983821}"/>
              </a:ext>
            </a:extLst>
          </p:cNvPr>
          <p:cNvSpPr/>
          <p:nvPr/>
        </p:nvSpPr>
        <p:spPr>
          <a:xfrm>
            <a:off x="9340531" y="1690688"/>
            <a:ext cx="2704770" cy="3384138"/>
          </a:xfrm>
          <a:prstGeom prst="ellipse">
            <a:avLst/>
          </a:prstGeom>
          <a:solidFill>
            <a:srgbClr val="FFD58B"/>
          </a:solidFill>
          <a:ln w="38100">
            <a:solidFill>
              <a:srgbClr val="E5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314D74"/>
                </a:solidFill>
                <a:latin typeface="Verdana" panose="020B0604030504040204" pitchFamily="34" charset="0"/>
                <a:ea typeface="Verdana" panose="020B0604030504040204" pitchFamily="34" charset="0"/>
              </a:rPr>
              <a:t>Results</a:t>
            </a:r>
            <a:endParaRPr lang="sv-SE" sz="2800" b="1">
              <a:solidFill>
                <a:srgbClr val="314D74"/>
              </a:solidFill>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83B87849-5098-47A4-8BBD-8D895D442223}"/>
              </a:ext>
            </a:extLst>
          </p:cNvPr>
          <p:cNvSpPr/>
          <p:nvPr/>
        </p:nvSpPr>
        <p:spPr>
          <a:xfrm>
            <a:off x="9488105" y="2135317"/>
            <a:ext cx="2424061" cy="4249827"/>
          </a:xfrm>
          <a:prstGeom prst="rect">
            <a:avLst/>
          </a:prstGeom>
          <a:noFill/>
        </p:spPr>
        <p:txBody>
          <a:bodyPr wrap="none" lIns="91440" tIns="45720" rIns="91440" bIns="45720">
            <a:prstTxWarp prst="textArchUp">
              <a:avLst/>
            </a:prstTxWarp>
            <a:spAutoFit/>
          </a:bodyPr>
          <a:lstStyle/>
          <a:p>
            <a:pPr algn="ctr"/>
            <a:r>
              <a:rPr lang="en-GB" sz="2800" b="1">
                <a:solidFill>
                  <a:srgbClr val="314D74"/>
                </a:solidFill>
                <a:latin typeface="Verdana" panose="020B0604030504040204" pitchFamily="34" charset="0"/>
                <a:ea typeface="Verdana" panose="020B0604030504040204" pitchFamily="34" charset="0"/>
              </a:rPr>
              <a:t>Democracy</a:t>
            </a:r>
            <a:endParaRPr lang="sv-SE" sz="2800" b="1">
              <a:solidFill>
                <a:srgbClr val="314D74"/>
              </a:solidFill>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C1CCB94F-699C-4DDC-8D44-5DD1B9A6E13A}"/>
              </a:ext>
            </a:extLst>
          </p:cNvPr>
          <p:cNvSpPr/>
          <p:nvPr/>
        </p:nvSpPr>
        <p:spPr>
          <a:xfrm>
            <a:off x="9480885" y="565383"/>
            <a:ext cx="2424061" cy="4249827"/>
          </a:xfrm>
          <a:prstGeom prst="rect">
            <a:avLst/>
          </a:prstGeom>
          <a:noFill/>
        </p:spPr>
        <p:txBody>
          <a:bodyPr wrap="none" lIns="91440" tIns="45720" rIns="91440" bIns="45720">
            <a:prstTxWarp prst="textArchDown">
              <a:avLst/>
            </a:prstTxWarp>
            <a:spAutoFit/>
          </a:bodyPr>
          <a:lstStyle/>
          <a:p>
            <a:pPr algn="ctr"/>
            <a:r>
              <a:rPr lang="en-GB" sz="2800" b="1">
                <a:solidFill>
                  <a:srgbClr val="314D74"/>
                </a:solidFill>
                <a:latin typeface="Verdana" panose="020B0604030504040204" pitchFamily="34" charset="0"/>
                <a:ea typeface="Verdana" panose="020B0604030504040204" pitchFamily="34" charset="0"/>
              </a:rPr>
              <a:t>Efficiency</a:t>
            </a:r>
            <a:endParaRPr lang="sv-SE" sz="2800" b="1">
              <a:solidFill>
                <a:srgbClr val="314D74"/>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C456D982-0B7E-4C6E-8798-890677C6F569}"/>
              </a:ext>
            </a:extLst>
          </p:cNvPr>
          <p:cNvSpPr>
            <a:spLocks noGrp="1"/>
          </p:cNvSpPr>
          <p:nvPr>
            <p:ph type="title"/>
          </p:nvPr>
        </p:nvSpPr>
        <p:spPr/>
        <p:txBody>
          <a:bodyPr/>
          <a:lstStyle/>
          <a:p>
            <a:r>
              <a:rPr lang="en-GB" noProof="0"/>
              <a:t>The Old Governance Map</a:t>
            </a:r>
          </a:p>
        </p:txBody>
      </p:sp>
    </p:spTree>
    <p:extLst>
      <p:ext uri="{BB962C8B-B14F-4D97-AF65-F5344CB8AC3E}">
        <p14:creationId xmlns:p14="http://schemas.microsoft.com/office/powerpoint/2010/main" val="1282077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2"/>
          <p:cNvSpPr txBox="1">
            <a:spLocks/>
          </p:cNvSpPr>
          <p:nvPr/>
        </p:nvSpPr>
        <p:spPr>
          <a:xfrm>
            <a:off x="188883" y="98427"/>
            <a:ext cx="8820150" cy="758823"/>
          </a:xfrm>
          <a:prstGeom prst="rect">
            <a:avLst/>
          </a:prstGeom>
        </p:spPr>
        <p:txBody>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defRPr/>
            </a:pPr>
            <a:r>
              <a:rPr lang="en-GB" sz="3200">
                <a:solidFill>
                  <a:srgbClr val="002060"/>
                </a:solidFill>
              </a:rPr>
              <a:t>Citizen dialogue into the steering process</a:t>
            </a:r>
          </a:p>
        </p:txBody>
      </p:sp>
      <p:pic>
        <p:nvPicPr>
          <p:cNvPr id="4" name="Bildobjekt 3"/>
          <p:cNvPicPr>
            <a:picLocks noChangeAspect="1"/>
          </p:cNvPicPr>
          <p:nvPr/>
        </p:nvPicPr>
        <p:blipFill>
          <a:blip r:embed="rId2"/>
          <a:stretch>
            <a:fillRect/>
          </a:stretch>
        </p:blipFill>
        <p:spPr>
          <a:xfrm>
            <a:off x="431800" y="1810315"/>
            <a:ext cx="10876492" cy="4059730"/>
          </a:xfrm>
          <a:prstGeom prst="rect">
            <a:avLst/>
          </a:prstGeom>
        </p:spPr>
      </p:pic>
    </p:spTree>
    <p:extLst>
      <p:ext uri="{BB962C8B-B14F-4D97-AF65-F5344CB8AC3E}">
        <p14:creationId xmlns:p14="http://schemas.microsoft.com/office/powerpoint/2010/main" val="3181247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0"/>
            <a:ext cx="12192000" cy="6858000"/>
          </a:xfrm>
          <a:prstGeom prst="rect">
            <a:avLst/>
          </a:prstGeom>
        </p:spPr>
      </p:pic>
      <p:sp>
        <p:nvSpPr>
          <p:cNvPr id="3" name="textruta 2"/>
          <p:cNvSpPr txBox="1"/>
          <p:nvPr/>
        </p:nvSpPr>
        <p:spPr>
          <a:xfrm rot="21283379">
            <a:off x="1780542" y="1258815"/>
            <a:ext cx="6669905" cy="4524315"/>
          </a:xfrm>
          <a:prstGeom prst="rect">
            <a:avLst/>
          </a:prstGeom>
          <a:noFill/>
        </p:spPr>
        <p:txBody>
          <a:bodyPr wrap="square" rtlCol="0">
            <a:spAutoFit/>
          </a:bodyPr>
          <a:lstStyle/>
          <a:p>
            <a:r>
              <a:rPr lang="en-US" sz="3200">
                <a:solidFill>
                  <a:schemeClr val="bg1"/>
                </a:solidFill>
              </a:rPr>
              <a:t>How to plan for dialogue</a:t>
            </a:r>
          </a:p>
          <a:p>
            <a:r>
              <a:rPr lang="en-US" sz="3200">
                <a:solidFill>
                  <a:schemeClr val="bg1"/>
                </a:solidFill>
              </a:rPr>
              <a:t>The question of dialogue</a:t>
            </a:r>
          </a:p>
          <a:p>
            <a:r>
              <a:rPr lang="en-US" sz="3200">
                <a:solidFill>
                  <a:schemeClr val="bg1"/>
                </a:solidFill>
              </a:rPr>
              <a:t>Target groups</a:t>
            </a:r>
          </a:p>
          <a:p>
            <a:r>
              <a:rPr lang="en-US" sz="3200">
                <a:solidFill>
                  <a:schemeClr val="bg1"/>
                </a:solidFill>
              </a:rPr>
              <a:t>Purpose</a:t>
            </a:r>
          </a:p>
          <a:p>
            <a:r>
              <a:rPr lang="en-US" sz="3200">
                <a:solidFill>
                  <a:schemeClr val="bg1"/>
                </a:solidFill>
              </a:rPr>
              <a:t>Evaluation</a:t>
            </a:r>
          </a:p>
          <a:p>
            <a:r>
              <a:rPr lang="en-US" sz="3200">
                <a:solidFill>
                  <a:schemeClr val="bg1"/>
                </a:solidFill>
              </a:rPr>
              <a:t>Local context</a:t>
            </a:r>
          </a:p>
          <a:p>
            <a:r>
              <a:rPr lang="en-US" sz="3200">
                <a:solidFill>
                  <a:schemeClr val="bg1"/>
                </a:solidFill>
              </a:rPr>
              <a:t>Level of influence</a:t>
            </a:r>
          </a:p>
          <a:p>
            <a:r>
              <a:rPr lang="en-US" sz="3200">
                <a:solidFill>
                  <a:schemeClr val="bg1"/>
                </a:solidFill>
              </a:rPr>
              <a:t>Info</a:t>
            </a:r>
          </a:p>
          <a:p>
            <a:r>
              <a:rPr lang="en-US" sz="3200">
                <a:solidFill>
                  <a:schemeClr val="bg1"/>
                </a:solidFill>
              </a:rPr>
              <a:t>Feedback</a:t>
            </a:r>
            <a:endParaRPr lang="sv-SE" sz="3200">
              <a:solidFill>
                <a:schemeClr val="bg1"/>
              </a:solidFill>
            </a:endParaRPr>
          </a:p>
        </p:txBody>
      </p:sp>
    </p:spTree>
    <p:extLst>
      <p:ext uri="{BB962C8B-B14F-4D97-AF65-F5344CB8AC3E}">
        <p14:creationId xmlns:p14="http://schemas.microsoft.com/office/powerpoint/2010/main" val="428648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6586236" y="1700333"/>
            <a:ext cx="5427134" cy="3863762"/>
          </a:xfrm>
          <a:prstGeom prst="rect">
            <a:avLst/>
          </a:prstGeom>
        </p:spPr>
      </p:pic>
      <p:sp>
        <p:nvSpPr>
          <p:cNvPr id="3" name="Rektangel 2"/>
          <p:cNvSpPr/>
          <p:nvPr/>
        </p:nvSpPr>
        <p:spPr>
          <a:xfrm>
            <a:off x="412377" y="901473"/>
            <a:ext cx="6096000" cy="5170646"/>
          </a:xfrm>
          <a:prstGeom prst="rect">
            <a:avLst/>
          </a:prstGeom>
        </p:spPr>
        <p:txBody>
          <a:bodyPr>
            <a:spAutoFit/>
          </a:bodyPr>
          <a:lstStyle/>
          <a:p>
            <a:pPr marL="342900" indent="-342900">
              <a:spcAft>
                <a:spcPts val="1200"/>
              </a:spcAft>
              <a:buFont typeface="Wingdings" panose="05000000000000000000" pitchFamily="2" charset="2"/>
              <a:buChar char="ü"/>
            </a:pPr>
            <a:r>
              <a:rPr lang="en-US" sz="2000"/>
              <a:t>Develop issues for the dialogue that correspond to the goal of the dialogue</a:t>
            </a:r>
          </a:p>
          <a:p>
            <a:pPr marL="342900" indent="-342900">
              <a:spcAft>
                <a:spcPts val="1200"/>
              </a:spcAft>
              <a:buFont typeface="Wingdings" panose="05000000000000000000" pitchFamily="2" charset="2"/>
              <a:buChar char="ü"/>
            </a:pPr>
            <a:r>
              <a:rPr lang="en-US" sz="2000"/>
              <a:t>Do stakeholders analysis</a:t>
            </a:r>
          </a:p>
          <a:p>
            <a:pPr marL="342900" indent="-342900">
              <a:spcAft>
                <a:spcPts val="1200"/>
              </a:spcAft>
              <a:buFont typeface="Wingdings" panose="05000000000000000000" pitchFamily="2" charset="2"/>
              <a:buChar char="ü"/>
            </a:pPr>
            <a:r>
              <a:rPr lang="en-US" sz="2000"/>
              <a:t>Determine the degree of influence for the participants</a:t>
            </a:r>
          </a:p>
          <a:p>
            <a:pPr marL="342900" indent="-342900">
              <a:spcAft>
                <a:spcPts val="1200"/>
              </a:spcAft>
              <a:buFont typeface="Wingdings" panose="05000000000000000000" pitchFamily="2" charset="2"/>
              <a:buChar char="ü"/>
            </a:pPr>
            <a:r>
              <a:rPr lang="en-US" sz="2000"/>
              <a:t>Choose methods for the dialogue</a:t>
            </a:r>
          </a:p>
          <a:p>
            <a:pPr marL="342900" indent="-342900">
              <a:spcAft>
                <a:spcPts val="1200"/>
              </a:spcAft>
              <a:buFont typeface="Wingdings" panose="05000000000000000000" pitchFamily="2" charset="2"/>
              <a:buChar char="ü"/>
            </a:pPr>
            <a:r>
              <a:rPr lang="en-US" sz="2000"/>
              <a:t>Calculate budget</a:t>
            </a:r>
          </a:p>
          <a:p>
            <a:pPr marL="342900" indent="-342900">
              <a:spcAft>
                <a:spcPts val="1200"/>
              </a:spcAft>
              <a:buFont typeface="Wingdings" panose="05000000000000000000" pitchFamily="2" charset="2"/>
              <a:buChar char="ü"/>
            </a:pPr>
            <a:r>
              <a:rPr lang="en-US" sz="2000"/>
              <a:t>Design timeline </a:t>
            </a:r>
          </a:p>
          <a:p>
            <a:pPr marL="342900" indent="-342900">
              <a:spcAft>
                <a:spcPts val="1200"/>
              </a:spcAft>
              <a:buFont typeface="Wingdings" panose="05000000000000000000" pitchFamily="2" charset="2"/>
              <a:buChar char="ü"/>
            </a:pPr>
            <a:r>
              <a:rPr lang="en-US" sz="2000"/>
              <a:t>Appoint responsible for the various steps</a:t>
            </a:r>
          </a:p>
          <a:p>
            <a:pPr marL="342900" indent="-342900">
              <a:spcAft>
                <a:spcPts val="1200"/>
              </a:spcAft>
              <a:buFont typeface="Wingdings" panose="05000000000000000000" pitchFamily="2" charset="2"/>
              <a:buChar char="ü"/>
            </a:pPr>
            <a:r>
              <a:rPr lang="en-US" sz="2000"/>
              <a:t>Establish a communication plan</a:t>
            </a:r>
          </a:p>
          <a:p>
            <a:pPr marL="342900" indent="-342900">
              <a:spcAft>
                <a:spcPts val="1200"/>
              </a:spcAft>
              <a:buFont typeface="Wingdings" panose="05000000000000000000" pitchFamily="2" charset="2"/>
              <a:buChar char="ü"/>
            </a:pPr>
            <a:r>
              <a:rPr lang="en-US" sz="2000"/>
              <a:t>Find a suitable form of documentation</a:t>
            </a:r>
          </a:p>
          <a:p>
            <a:pPr marL="342900" indent="-342900">
              <a:spcAft>
                <a:spcPts val="1200"/>
              </a:spcAft>
              <a:buFont typeface="Wingdings" panose="05000000000000000000" pitchFamily="2" charset="2"/>
              <a:buChar char="ü"/>
            </a:pPr>
            <a:r>
              <a:rPr lang="en-US" sz="2000"/>
              <a:t>Decide how follow-up and evaluate </a:t>
            </a:r>
            <a:endParaRPr lang="sv-SE" sz="2000"/>
          </a:p>
        </p:txBody>
      </p:sp>
      <p:sp>
        <p:nvSpPr>
          <p:cNvPr id="4" name="Rektangel 3"/>
          <p:cNvSpPr/>
          <p:nvPr/>
        </p:nvSpPr>
        <p:spPr>
          <a:xfrm>
            <a:off x="412377" y="208506"/>
            <a:ext cx="2529860" cy="584775"/>
          </a:xfrm>
          <a:prstGeom prst="rect">
            <a:avLst/>
          </a:prstGeom>
        </p:spPr>
        <p:txBody>
          <a:bodyPr wrap="none">
            <a:spAutoFit/>
          </a:bodyPr>
          <a:lstStyle/>
          <a:p>
            <a:r>
              <a:rPr lang="sv-SE" sz="3200" b="1">
                <a:solidFill>
                  <a:srgbClr val="002060"/>
                </a:solidFill>
              </a:rPr>
              <a:t>Project plan</a:t>
            </a:r>
          </a:p>
        </p:txBody>
      </p:sp>
    </p:spTree>
    <p:extLst>
      <p:ext uri="{BB962C8B-B14F-4D97-AF65-F5344CB8AC3E}">
        <p14:creationId xmlns:p14="http://schemas.microsoft.com/office/powerpoint/2010/main" val="3018115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2"/>
          <p:cNvSpPr txBox="1">
            <a:spLocks/>
          </p:cNvSpPr>
          <p:nvPr/>
        </p:nvSpPr>
        <p:spPr>
          <a:xfrm>
            <a:off x="188883" y="98427"/>
            <a:ext cx="8820150" cy="758823"/>
          </a:xfrm>
          <a:prstGeom prst="rect">
            <a:avLst/>
          </a:prstGeom>
        </p:spPr>
        <p:txBody>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defRPr/>
            </a:pPr>
            <a:r>
              <a:rPr lang="en-GB" sz="3200">
                <a:solidFill>
                  <a:srgbClr val="002060"/>
                </a:solidFill>
              </a:rPr>
              <a:t>Citizen dialogue into the steering process</a:t>
            </a:r>
          </a:p>
        </p:txBody>
      </p:sp>
      <p:pic>
        <p:nvPicPr>
          <p:cNvPr id="4" name="Bildobjekt 3"/>
          <p:cNvPicPr>
            <a:picLocks noChangeAspect="1"/>
          </p:cNvPicPr>
          <p:nvPr/>
        </p:nvPicPr>
        <p:blipFill>
          <a:blip r:embed="rId2"/>
          <a:stretch>
            <a:fillRect/>
          </a:stretch>
        </p:blipFill>
        <p:spPr>
          <a:xfrm>
            <a:off x="431800" y="1810315"/>
            <a:ext cx="10876492" cy="4059730"/>
          </a:xfrm>
          <a:prstGeom prst="rect">
            <a:avLst/>
          </a:prstGeom>
        </p:spPr>
      </p:pic>
    </p:spTree>
    <p:extLst>
      <p:ext uri="{BB962C8B-B14F-4D97-AF65-F5344CB8AC3E}">
        <p14:creationId xmlns:p14="http://schemas.microsoft.com/office/powerpoint/2010/main" val="156697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221974" y="187308"/>
            <a:ext cx="9609825" cy="786857"/>
          </a:xfrm>
        </p:spPr>
        <p:txBody>
          <a:bodyPr/>
          <a:lstStyle/>
          <a:p>
            <a:r>
              <a:rPr lang="sv-SE">
                <a:solidFill>
                  <a:srgbClr val="002060"/>
                </a:solidFill>
              </a:rPr>
              <a:t>Charter/</a:t>
            </a:r>
            <a:r>
              <a:rPr lang="en-GB">
                <a:solidFill>
                  <a:srgbClr val="002060"/>
                </a:solidFill>
              </a:rPr>
              <a:t>Principles </a:t>
            </a:r>
            <a:endParaRPr lang="sv-SE">
              <a:solidFill>
                <a:srgbClr val="002060"/>
              </a:solidFill>
            </a:endParaRPr>
          </a:p>
        </p:txBody>
      </p:sp>
      <p:graphicFrame>
        <p:nvGraphicFramePr>
          <p:cNvPr id="5" name="Diagram 4"/>
          <p:cNvGraphicFramePr/>
          <p:nvPr>
            <p:extLst>
              <p:ext uri="{D42A27DB-BD31-4B8C-83A1-F6EECF244321}">
                <p14:modId xmlns:p14="http://schemas.microsoft.com/office/powerpoint/2010/main" val="3444121937"/>
              </p:ext>
            </p:extLst>
          </p:nvPr>
        </p:nvGraphicFramePr>
        <p:xfrm>
          <a:off x="1964847" y="13557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33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0257" y="163402"/>
            <a:ext cx="9609825" cy="882480"/>
          </a:xfrm>
        </p:spPr>
        <p:txBody>
          <a:bodyPr/>
          <a:lstStyle/>
          <a:p>
            <a:r>
              <a:rPr lang="sv-SE" err="1">
                <a:solidFill>
                  <a:srgbClr val="002060"/>
                </a:solidFill>
              </a:rPr>
              <a:t>Organization</a:t>
            </a:r>
            <a:r>
              <a:rPr lang="sv-SE">
                <a:solidFill>
                  <a:srgbClr val="002060"/>
                </a:solidFill>
              </a:rPr>
              <a:t> </a:t>
            </a:r>
          </a:p>
        </p:txBody>
      </p:sp>
      <p:graphicFrame>
        <p:nvGraphicFramePr>
          <p:cNvPr id="3" name="Diagram 2"/>
          <p:cNvGraphicFramePr/>
          <p:nvPr>
            <p:extLst>
              <p:ext uri="{D42A27DB-BD31-4B8C-83A1-F6EECF244321}">
                <p14:modId xmlns:p14="http://schemas.microsoft.com/office/powerpoint/2010/main" val="196123993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689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763507"/>
            <a:ext cx="9609825" cy="1231392"/>
          </a:xfrm>
        </p:spPr>
        <p:txBody>
          <a:bodyPr/>
          <a:lstStyle/>
          <a:p>
            <a:pPr algn="ctr"/>
            <a:r>
              <a:rPr lang="en-US"/>
              <a:t>What do you have in place in </a:t>
            </a:r>
            <a:br>
              <a:rPr lang="en-US"/>
            </a:br>
            <a:r>
              <a:rPr lang="en-US"/>
              <a:t>your municipalities today? </a:t>
            </a:r>
            <a:br>
              <a:rPr lang="en-US"/>
            </a:br>
            <a:br>
              <a:rPr lang="en-US"/>
            </a:br>
            <a:r>
              <a:rPr lang="en-US"/>
              <a:t>Principles and organization</a:t>
            </a:r>
            <a:endParaRPr lang="sv-SE"/>
          </a:p>
        </p:txBody>
      </p:sp>
      <p:pic>
        <p:nvPicPr>
          <p:cNvPr id="4" name="Bildobjekt 3"/>
          <p:cNvPicPr>
            <a:picLocks noChangeAspect="1"/>
          </p:cNvPicPr>
          <p:nvPr/>
        </p:nvPicPr>
        <p:blipFill>
          <a:blip r:embed="rId2"/>
          <a:stretch>
            <a:fillRect/>
          </a:stretch>
        </p:blipFill>
        <p:spPr>
          <a:xfrm>
            <a:off x="2844589" y="3434232"/>
            <a:ext cx="5249111" cy="3493311"/>
          </a:xfrm>
          <a:prstGeom prst="rect">
            <a:avLst/>
          </a:prstGeom>
        </p:spPr>
      </p:pic>
    </p:spTree>
    <p:extLst>
      <p:ext uri="{BB962C8B-B14F-4D97-AF65-F5344CB8AC3E}">
        <p14:creationId xmlns:p14="http://schemas.microsoft.com/office/powerpoint/2010/main" val="259253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ChangeArrowheads="1"/>
          </p:cNvSpPr>
          <p:nvPr/>
        </p:nvSpPr>
        <p:spPr bwMode="auto">
          <a:xfrm>
            <a:off x="352985" y="121864"/>
            <a:ext cx="74882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charset="2"/>
              <a:buChar char="§"/>
              <a:defRPr sz="2100">
                <a:solidFill>
                  <a:schemeClr val="tx1"/>
                </a:solidFill>
                <a:latin typeface="Georgia" charset="0"/>
                <a:ea typeface="MS PGothic" charset="-128"/>
              </a:defRPr>
            </a:lvl1pPr>
            <a:lvl2pPr marL="742950" indent="-285750">
              <a:lnSpc>
                <a:spcPct val="120000"/>
              </a:lnSpc>
              <a:spcBef>
                <a:spcPct val="20000"/>
              </a:spcBef>
              <a:buFont typeface="Verdana" charset="0"/>
              <a:buChar char="-"/>
              <a:defRPr sz="2000">
                <a:solidFill>
                  <a:schemeClr val="tx1"/>
                </a:solidFill>
                <a:latin typeface="Georgia" charset="0"/>
                <a:ea typeface="MS PGothic" charset="-128"/>
              </a:defRPr>
            </a:lvl2pPr>
            <a:lvl3pPr marL="1143000" indent="-228600">
              <a:lnSpc>
                <a:spcPct val="120000"/>
              </a:lnSpc>
              <a:spcBef>
                <a:spcPct val="20000"/>
              </a:spcBef>
              <a:buFont typeface="Verdana" charset="0"/>
              <a:buChar char="-"/>
              <a:defRPr>
                <a:solidFill>
                  <a:schemeClr val="tx1"/>
                </a:solidFill>
                <a:latin typeface="Georgia" charset="0"/>
                <a:ea typeface="MS PGothic" charset="-128"/>
              </a:defRPr>
            </a:lvl3pPr>
            <a:lvl4pPr marL="1600200" indent="-228600">
              <a:lnSpc>
                <a:spcPct val="120000"/>
              </a:lnSpc>
              <a:spcBef>
                <a:spcPct val="20000"/>
              </a:spcBef>
              <a:buFont typeface="Verdana" charset="0"/>
              <a:buChar char="-"/>
              <a:defRPr sz="1600">
                <a:solidFill>
                  <a:schemeClr val="tx1"/>
                </a:solidFill>
                <a:latin typeface="Georgia" charset="0"/>
                <a:ea typeface="MS PGothic" charset="-128"/>
              </a:defRPr>
            </a:lvl4pPr>
            <a:lvl5pPr marL="2057400" indent="-228600">
              <a:lnSpc>
                <a:spcPct val="120000"/>
              </a:lnSpc>
              <a:spcBef>
                <a:spcPct val="20000"/>
              </a:spcBef>
              <a:buFont typeface="Verdana" charset="0"/>
              <a:buChar char="-"/>
              <a:defRPr sz="1600">
                <a:solidFill>
                  <a:schemeClr val="tx1"/>
                </a:solidFill>
                <a:latin typeface="Georgia" charset="0"/>
                <a:ea typeface="MS PGothic" charset="-128"/>
              </a:defRPr>
            </a:lvl5pPr>
            <a:lvl6pPr marL="25146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6pPr>
            <a:lvl7pPr marL="29718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7pPr>
            <a:lvl8pPr marL="34290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8pPr>
            <a:lvl9pPr marL="3886200" indent="-228600" eaLnBrk="0" fontAlgn="base" hangingPunct="0">
              <a:lnSpc>
                <a:spcPct val="120000"/>
              </a:lnSpc>
              <a:spcBef>
                <a:spcPct val="20000"/>
              </a:spcBef>
              <a:spcAft>
                <a:spcPct val="0"/>
              </a:spcAft>
              <a:buFont typeface="Verdana" charset="0"/>
              <a:buChar char="-"/>
              <a:defRPr sz="1600">
                <a:solidFill>
                  <a:schemeClr val="tx1"/>
                </a:solidFill>
                <a:latin typeface="Georgia" charset="0"/>
                <a:ea typeface="MS PGothic" charset="-128"/>
              </a:defRPr>
            </a:lvl9pPr>
          </a:lstStyle>
          <a:p>
            <a:pPr eaLnBrk="1" hangingPunct="1">
              <a:lnSpc>
                <a:spcPct val="100000"/>
              </a:lnSpc>
              <a:spcBef>
                <a:spcPct val="0"/>
              </a:spcBef>
              <a:buFontTx/>
              <a:buNone/>
            </a:pPr>
            <a:r>
              <a:rPr lang="sv-SE" altLang="sv-SE" sz="3100" b="1" err="1">
                <a:solidFill>
                  <a:srgbClr val="002060"/>
                </a:solidFill>
                <a:latin typeface="Verdana" charset="0"/>
              </a:rPr>
              <a:t>We</a:t>
            </a:r>
            <a:r>
              <a:rPr lang="sv-SE" altLang="sv-SE" sz="3100" b="1">
                <a:solidFill>
                  <a:srgbClr val="002060"/>
                </a:solidFill>
                <a:latin typeface="Verdana" charset="0"/>
              </a:rPr>
              <a:t> </a:t>
            </a:r>
            <a:r>
              <a:rPr lang="sv-SE" altLang="sv-SE" sz="3100" b="1" err="1">
                <a:solidFill>
                  <a:srgbClr val="002060"/>
                </a:solidFill>
                <a:latin typeface="Verdana" charset="0"/>
              </a:rPr>
              <a:t>pride</a:t>
            </a:r>
            <a:r>
              <a:rPr lang="sv-SE" altLang="sv-SE" sz="3100" b="1">
                <a:solidFill>
                  <a:srgbClr val="002060"/>
                </a:solidFill>
                <a:latin typeface="Verdana" charset="0"/>
              </a:rPr>
              <a:t> </a:t>
            </a:r>
            <a:r>
              <a:rPr lang="sv-SE" altLang="sv-SE" sz="3100" b="1" err="1">
                <a:solidFill>
                  <a:srgbClr val="002060"/>
                </a:solidFill>
                <a:latin typeface="Verdana" charset="0"/>
              </a:rPr>
              <a:t>ourselves</a:t>
            </a:r>
            <a:r>
              <a:rPr lang="sv-SE" altLang="sv-SE" sz="3100" b="1">
                <a:solidFill>
                  <a:srgbClr val="002060"/>
                </a:solidFill>
                <a:latin typeface="Verdana" charset="0"/>
              </a:rPr>
              <a:t> </a:t>
            </a:r>
            <a:r>
              <a:rPr lang="sv-SE" altLang="sv-SE" sz="3100" b="1" err="1">
                <a:solidFill>
                  <a:srgbClr val="002060"/>
                </a:solidFill>
                <a:latin typeface="Verdana" charset="0"/>
              </a:rPr>
              <a:t>with</a:t>
            </a:r>
            <a:r>
              <a:rPr lang="sv-SE" altLang="sv-SE" sz="3100" b="1">
                <a:solidFill>
                  <a:srgbClr val="002060"/>
                </a:solidFill>
                <a:latin typeface="Verdana" charset="0"/>
              </a:rPr>
              <a:t> a </a:t>
            </a:r>
            <a:r>
              <a:rPr lang="sv-SE" altLang="sv-SE" sz="3100" b="1" err="1">
                <a:solidFill>
                  <a:srgbClr val="002060"/>
                </a:solidFill>
                <a:latin typeface="Verdana" charset="0"/>
              </a:rPr>
              <a:t>high</a:t>
            </a:r>
            <a:r>
              <a:rPr lang="sv-SE" altLang="sv-SE" sz="3100" b="1">
                <a:solidFill>
                  <a:srgbClr val="002060"/>
                </a:solidFill>
                <a:latin typeface="Verdana" charset="0"/>
              </a:rPr>
              <a:t> </a:t>
            </a:r>
            <a:r>
              <a:rPr lang="sv-SE" altLang="sv-SE" sz="3100" b="1" err="1">
                <a:solidFill>
                  <a:srgbClr val="002060"/>
                </a:solidFill>
                <a:latin typeface="Verdana" charset="0"/>
              </a:rPr>
              <a:t>turn</a:t>
            </a:r>
            <a:r>
              <a:rPr lang="sv-SE" altLang="sv-SE" sz="3100" b="1">
                <a:solidFill>
                  <a:srgbClr val="002060"/>
                </a:solidFill>
                <a:latin typeface="Verdana" charset="0"/>
              </a:rPr>
              <a:t> </a:t>
            </a:r>
            <a:r>
              <a:rPr lang="sv-SE" altLang="sv-SE" sz="3100" b="1" err="1">
                <a:solidFill>
                  <a:srgbClr val="002060"/>
                </a:solidFill>
                <a:latin typeface="Verdana" charset="0"/>
              </a:rPr>
              <a:t>out</a:t>
            </a:r>
            <a:endParaRPr lang="en-US" altLang="sv-SE" sz="3100" b="1">
              <a:solidFill>
                <a:srgbClr val="002060"/>
              </a:solidFill>
              <a:latin typeface="Verdana" charset="0"/>
            </a:endParaRPr>
          </a:p>
        </p:txBody>
      </p:sp>
      <p:graphicFrame>
        <p:nvGraphicFramePr>
          <p:cNvPr id="4" name="Diagram 3"/>
          <p:cNvGraphicFramePr>
            <a:graphicFrameLocks/>
          </p:cNvGraphicFramePr>
          <p:nvPr/>
        </p:nvGraphicFramePr>
        <p:xfrm>
          <a:off x="630278" y="1591199"/>
          <a:ext cx="7128792"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98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413262" y="503561"/>
            <a:ext cx="8140700" cy="738187"/>
          </a:xfrm>
        </p:spPr>
        <p:txBody>
          <a:bodyPr/>
          <a:lstStyle/>
          <a:p>
            <a:pPr eaLnBrk="1" hangingPunct="1">
              <a:defRPr/>
            </a:pPr>
            <a:r>
              <a:rPr lang="en-US" sz="3200">
                <a:solidFill>
                  <a:srgbClr val="002060"/>
                </a:solidFill>
              </a:rPr>
              <a:t>Questions that require a YES</a:t>
            </a:r>
            <a:endParaRPr lang="sv-SE" altLang="sv-SE" sz="3200">
              <a:solidFill>
                <a:srgbClr val="002060"/>
              </a:solidFill>
              <a:ea typeface="ＭＳ Ｐゴシック" pitchFamily="34" charset="-128"/>
            </a:endParaRPr>
          </a:p>
        </p:txBody>
      </p:sp>
      <p:sp>
        <p:nvSpPr>
          <p:cNvPr id="55299" name="Content Placeholder 4"/>
          <p:cNvSpPr>
            <a:spLocks noGrp="1"/>
          </p:cNvSpPr>
          <p:nvPr>
            <p:ph sz="half" idx="1"/>
          </p:nvPr>
        </p:nvSpPr>
        <p:spPr>
          <a:xfrm>
            <a:off x="683814" y="1883921"/>
            <a:ext cx="8407400" cy="2884488"/>
          </a:xfrm>
        </p:spPr>
        <p:txBody>
          <a:bodyPr/>
          <a:lstStyle/>
          <a:p>
            <a:pPr marL="457200" indent="-457200">
              <a:buFontTx/>
              <a:buAutoNum type="arabicPeriod"/>
            </a:pPr>
            <a:r>
              <a:rPr lang="sv-SE" altLang="sv-SE" sz="3200">
                <a:solidFill>
                  <a:srgbClr val="002060"/>
                </a:solidFill>
                <a:ea typeface="ＭＳ Ｐゴシック" panose="020B0600070205080204" pitchFamily="34" charset="-128"/>
              </a:rPr>
              <a:t>Is it </a:t>
            </a:r>
            <a:r>
              <a:rPr lang="sv-SE" altLang="sv-SE" sz="3200" err="1">
                <a:solidFill>
                  <a:srgbClr val="002060"/>
                </a:solidFill>
                <a:ea typeface="ＭＳ Ｐゴシック" panose="020B0600070205080204" pitchFamily="34" charset="-128"/>
              </a:rPr>
              <a:t>possible</a:t>
            </a:r>
            <a:r>
              <a:rPr lang="sv-SE" altLang="sv-SE" sz="3200">
                <a:solidFill>
                  <a:srgbClr val="002060"/>
                </a:solidFill>
                <a:ea typeface="ＭＳ Ｐゴシック" panose="020B0600070205080204" pitchFamily="34" charset="-128"/>
              </a:rPr>
              <a:t> to </a:t>
            </a:r>
            <a:r>
              <a:rPr lang="sv-SE" altLang="sv-SE" sz="3200" err="1">
                <a:solidFill>
                  <a:srgbClr val="002060"/>
                </a:solidFill>
                <a:ea typeface="ＭＳ Ｐゴシック" panose="020B0600070205080204" pitchFamily="34" charset="-128"/>
              </a:rPr>
              <a:t>affect</a:t>
            </a:r>
            <a:r>
              <a:rPr lang="sv-SE" altLang="sv-SE" sz="3200">
                <a:solidFill>
                  <a:srgbClr val="002060"/>
                </a:solidFill>
                <a:ea typeface="ＭＳ Ｐゴシック" panose="020B0600070205080204" pitchFamily="34" charset="-128"/>
              </a:rPr>
              <a:t> the </a:t>
            </a:r>
            <a:r>
              <a:rPr lang="sv-SE" altLang="sv-SE" sz="3200" err="1">
                <a:solidFill>
                  <a:srgbClr val="002060"/>
                </a:solidFill>
                <a:ea typeface="ＭＳ Ｐゴシック" panose="020B0600070205080204" pitchFamily="34" charset="-128"/>
              </a:rPr>
              <a:t>issue</a:t>
            </a:r>
            <a:r>
              <a:rPr lang="sv-SE" altLang="sv-SE" sz="3200">
                <a:solidFill>
                  <a:srgbClr val="002060"/>
                </a:solidFill>
                <a:latin typeface="Tahoma" panose="020B0604030504040204" pitchFamily="34" charset="0"/>
                <a:ea typeface="ＭＳ Ｐゴシック" panose="020B0600070205080204" pitchFamily="34" charset="-128"/>
              </a:rPr>
              <a:t>?</a:t>
            </a:r>
          </a:p>
          <a:p>
            <a:pPr marL="457200" indent="-457200">
              <a:buNone/>
            </a:pPr>
            <a:endParaRPr lang="sv-SE" altLang="sv-SE" sz="3200">
              <a:solidFill>
                <a:srgbClr val="002060"/>
              </a:solidFill>
              <a:latin typeface="Tahoma" panose="020B0604030504040204" pitchFamily="34" charset="0"/>
              <a:ea typeface="ＭＳ Ｐゴシック" panose="020B0600070205080204" pitchFamily="34" charset="-128"/>
            </a:endParaRPr>
          </a:p>
          <a:p>
            <a:pPr marL="457200" indent="-457200">
              <a:buNone/>
            </a:pPr>
            <a:r>
              <a:rPr lang="sv-SE" altLang="sv-SE" sz="3200">
                <a:solidFill>
                  <a:srgbClr val="002060"/>
                </a:solidFill>
                <a:latin typeface="Tahoma" panose="020B0604030504040204" pitchFamily="34" charset="0"/>
                <a:ea typeface="ＭＳ Ｐゴシック" panose="020B0600070205080204" pitchFamily="34" charset="-128"/>
              </a:rPr>
              <a:t>2.</a:t>
            </a:r>
            <a:r>
              <a:rPr lang="en-US" altLang="sv-SE" sz="3200">
                <a:solidFill>
                  <a:srgbClr val="002060"/>
                </a:solidFill>
                <a:ea typeface="ＭＳ Ｐゴシック" panose="020B0600070205080204" pitchFamily="34" charset="-128"/>
              </a:rPr>
              <a:t> Am I / are we willing to be influenced</a:t>
            </a:r>
            <a:r>
              <a:rPr lang="sv-SE" altLang="sv-SE" sz="3200">
                <a:solidFill>
                  <a:srgbClr val="002060"/>
                </a:solidFill>
                <a:latin typeface="Tahoma" panose="020B0604030504040204" pitchFamily="34" charset="0"/>
                <a:ea typeface="ＭＳ Ｐゴシック" panose="020B0600070205080204" pitchFamily="34" charset="-128"/>
              </a:rPr>
              <a:t>?</a:t>
            </a:r>
          </a:p>
          <a:p>
            <a:pPr marL="457200" indent="-457200">
              <a:buNone/>
            </a:pPr>
            <a:endParaRPr lang="sv-SE" altLang="sv-SE" sz="3200">
              <a:solidFill>
                <a:srgbClr val="002060"/>
              </a:solidFill>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225694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03051F-7451-4DC6-983B-ED0BD1936A55}"/>
              </a:ext>
            </a:extLst>
          </p:cNvPr>
          <p:cNvCxnSpPr>
            <a:cxnSpLocks/>
          </p:cNvCxnSpPr>
          <p:nvPr/>
        </p:nvCxnSpPr>
        <p:spPr>
          <a:xfrm flipH="1" flipV="1">
            <a:off x="1322614" y="1586559"/>
            <a:ext cx="2867001" cy="52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A7CA58-8DBE-4214-8AF3-1988794D11E6}"/>
              </a:ext>
            </a:extLst>
          </p:cNvPr>
          <p:cNvSpPr txBox="1"/>
          <p:nvPr/>
        </p:nvSpPr>
        <p:spPr>
          <a:xfrm>
            <a:off x="1257956" y="1077439"/>
            <a:ext cx="3746269" cy="646331"/>
          </a:xfrm>
          <a:prstGeom prst="rect">
            <a:avLst/>
          </a:prstGeom>
          <a:noFill/>
        </p:spPr>
        <p:txBody>
          <a:bodyPr wrap="square" rtlCol="0">
            <a:spAutoFit/>
          </a:bodyPr>
          <a:lstStyle/>
          <a:p>
            <a:r>
              <a:rPr lang="sv-SE" sz="3600">
                <a:latin typeface="Georgia" panose="02040502050405020303" pitchFamily="18" charset="0"/>
              </a:rPr>
              <a:t>Institutions</a:t>
            </a:r>
          </a:p>
        </p:txBody>
      </p:sp>
      <p:sp>
        <p:nvSpPr>
          <p:cNvPr id="10" name="Rectangle: Single Corner Rounded 9">
            <a:extLst>
              <a:ext uri="{FF2B5EF4-FFF2-40B4-BE49-F238E27FC236}">
                <a16:creationId xmlns:a16="http://schemas.microsoft.com/office/drawing/2014/main" id="{C9F574EC-137B-4DF6-8C90-03171AF2C16C}"/>
              </a:ext>
            </a:extLst>
          </p:cNvPr>
          <p:cNvSpPr/>
          <p:nvPr/>
        </p:nvSpPr>
        <p:spPr>
          <a:xfrm>
            <a:off x="4189615" y="1596124"/>
            <a:ext cx="6813663" cy="4801787"/>
          </a:xfrm>
          <a:prstGeom prst="round1Rect">
            <a:avLst/>
          </a:prstGeom>
          <a:solidFill>
            <a:srgbClr val="E55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t">
              <a:buFont typeface="Arial" panose="020B0604020202020204" pitchFamily="34" charset="0"/>
              <a:buChar char="•"/>
            </a:pPr>
            <a:endParaRPr lang="sv-SE" sz="2000" b="1">
              <a:solidFill>
                <a:schemeClr val="tx1"/>
              </a:solidFill>
              <a:latin typeface="Georgia" panose="02040502050405020303" pitchFamily="18" charset="0"/>
            </a:endParaRPr>
          </a:p>
          <a:p>
            <a:pPr algn="ctr"/>
            <a:endParaRPr lang="sv-SE" sz="2400">
              <a:solidFill>
                <a:schemeClr val="tx1"/>
              </a:solidFill>
              <a:latin typeface="Georgia" panose="02040502050405020303" pitchFamily="18" charset="0"/>
            </a:endParaRPr>
          </a:p>
        </p:txBody>
      </p:sp>
      <p:sp>
        <p:nvSpPr>
          <p:cNvPr id="11" name="Rectangle 10">
            <a:extLst>
              <a:ext uri="{FF2B5EF4-FFF2-40B4-BE49-F238E27FC236}">
                <a16:creationId xmlns:a16="http://schemas.microsoft.com/office/drawing/2014/main" id="{09E59E5F-B31D-4E96-AA5A-6331DA7907B2}"/>
              </a:ext>
            </a:extLst>
          </p:cNvPr>
          <p:cNvSpPr/>
          <p:nvPr/>
        </p:nvSpPr>
        <p:spPr>
          <a:xfrm>
            <a:off x="4608317" y="1925158"/>
            <a:ext cx="6096000" cy="3970318"/>
          </a:xfrm>
          <a:prstGeom prst="rect">
            <a:avLst/>
          </a:prstGeom>
        </p:spPr>
        <p:txBody>
          <a:bodyPr wrap="square" anchor="ctr">
            <a:spAutoFit/>
          </a:bodyPr>
          <a:lstStyle/>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What room do the formal rules provide for citizen dialogue?</a:t>
            </a:r>
          </a:p>
          <a:p>
            <a:pPr marL="285750" indent="-285750" fontAlgn="t">
              <a:buFont typeface="Arial" panose="020B0604020202020204" pitchFamily="34" charset="0"/>
              <a:buChar char="•"/>
            </a:pP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What room do informal norms and practices provide for citizen dialogue? </a:t>
            </a:r>
          </a:p>
          <a:p>
            <a:pPr marL="285750" indent="-285750" fontAlgn="t">
              <a:buFont typeface="Arial" panose="020B0604020202020204" pitchFamily="34" charset="0"/>
              <a:buChar char="•"/>
            </a:pP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What resources exist for citizen dialogue and related activities? </a:t>
            </a:r>
          </a:p>
        </p:txBody>
      </p:sp>
    </p:spTree>
    <p:extLst>
      <p:ext uri="{BB962C8B-B14F-4D97-AF65-F5344CB8AC3E}">
        <p14:creationId xmlns:p14="http://schemas.microsoft.com/office/powerpoint/2010/main" val="3731496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03051F-7451-4DC6-983B-ED0BD1936A55}"/>
              </a:ext>
            </a:extLst>
          </p:cNvPr>
          <p:cNvCxnSpPr>
            <a:cxnSpLocks/>
          </p:cNvCxnSpPr>
          <p:nvPr/>
        </p:nvCxnSpPr>
        <p:spPr>
          <a:xfrm flipH="1" flipV="1">
            <a:off x="1322614" y="1586559"/>
            <a:ext cx="2867001" cy="52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981D8B-6BE4-442C-A6B0-C571005449FA}"/>
              </a:ext>
            </a:extLst>
          </p:cNvPr>
          <p:cNvSpPr txBox="1"/>
          <p:nvPr/>
        </p:nvSpPr>
        <p:spPr>
          <a:xfrm>
            <a:off x="1257956" y="1077439"/>
            <a:ext cx="3746269" cy="646331"/>
          </a:xfrm>
          <a:prstGeom prst="rect">
            <a:avLst/>
          </a:prstGeom>
          <a:noFill/>
        </p:spPr>
        <p:txBody>
          <a:bodyPr wrap="square" rtlCol="0">
            <a:spAutoFit/>
          </a:bodyPr>
          <a:lstStyle/>
          <a:p>
            <a:r>
              <a:rPr lang="sv-SE" sz="3600" err="1">
                <a:latin typeface="Georgia" panose="02040502050405020303" pitchFamily="18" charset="0"/>
              </a:rPr>
              <a:t>Actors</a:t>
            </a:r>
            <a:endParaRPr lang="sv-SE" sz="3600">
              <a:latin typeface="Georgia" panose="02040502050405020303" pitchFamily="18" charset="0"/>
            </a:endParaRPr>
          </a:p>
        </p:txBody>
      </p:sp>
      <p:sp>
        <p:nvSpPr>
          <p:cNvPr id="13" name="Rectangle: Single Corner Rounded 12">
            <a:extLst>
              <a:ext uri="{FF2B5EF4-FFF2-40B4-BE49-F238E27FC236}">
                <a16:creationId xmlns:a16="http://schemas.microsoft.com/office/drawing/2014/main" id="{0C3D6BBB-0088-44F0-A68A-256CB80AFC68}"/>
              </a:ext>
            </a:extLst>
          </p:cNvPr>
          <p:cNvSpPr/>
          <p:nvPr/>
        </p:nvSpPr>
        <p:spPr>
          <a:xfrm>
            <a:off x="4189614" y="1568536"/>
            <a:ext cx="6813663" cy="4805760"/>
          </a:xfrm>
          <a:prstGeom prst="round1Rect">
            <a:avLst/>
          </a:prstGeom>
          <a:solidFill>
            <a:srgbClr val="E55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t">
              <a:buFont typeface="Arial" panose="020B0604020202020204" pitchFamily="34" charset="0"/>
              <a:buChar char="•"/>
            </a:pPr>
            <a:endParaRPr lang="sv-SE" sz="2000">
              <a:solidFill>
                <a:schemeClr val="tx1"/>
              </a:solidFill>
              <a:latin typeface="Georgia" panose="02040502050405020303" pitchFamily="18" charset="0"/>
            </a:endParaRPr>
          </a:p>
        </p:txBody>
      </p:sp>
      <p:sp>
        <p:nvSpPr>
          <p:cNvPr id="14" name="Rectangle 13">
            <a:extLst>
              <a:ext uri="{FF2B5EF4-FFF2-40B4-BE49-F238E27FC236}">
                <a16:creationId xmlns:a16="http://schemas.microsoft.com/office/drawing/2014/main" id="{57C29DD1-7DA8-4AB5-AC98-79CFBC3A01F2}"/>
              </a:ext>
            </a:extLst>
          </p:cNvPr>
          <p:cNvSpPr/>
          <p:nvPr/>
        </p:nvSpPr>
        <p:spPr>
          <a:xfrm>
            <a:off x="4548445" y="1981719"/>
            <a:ext cx="6096000" cy="3970318"/>
          </a:xfrm>
          <a:prstGeom prst="rect">
            <a:avLst/>
          </a:prstGeom>
        </p:spPr>
        <p:txBody>
          <a:bodyPr wrap="square" anchor="ctr">
            <a:spAutoFit/>
          </a:bodyPr>
          <a:lstStyle/>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Who are the most important actors in this area?</a:t>
            </a:r>
          </a:p>
          <a:p>
            <a:pPr marL="285750" indent="-285750" fontAlgn="t">
              <a:buFont typeface="Arial" panose="020B0604020202020204" pitchFamily="34" charset="0"/>
              <a:buChar char="•"/>
            </a:pP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What views to the key actors have on the problems and solutions? </a:t>
            </a:r>
          </a:p>
          <a:p>
            <a:pPr marL="285750" indent="-285750" fontAlgn="t">
              <a:buFont typeface="Arial" panose="020B0604020202020204" pitchFamily="34" charset="0"/>
              <a:buChar char="•"/>
            </a:pP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a:p>
            <a:pPr marL="285750" indent="-285750" fontAlgn="t">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latin typeface="Georgia" panose="02040502050405020303" pitchFamily="18" charset="0"/>
              </a:rPr>
              <a:t>What power, competencies and relationships do the important actors have? </a:t>
            </a:r>
          </a:p>
        </p:txBody>
      </p:sp>
    </p:spTree>
    <p:extLst>
      <p:ext uri="{BB962C8B-B14F-4D97-AF65-F5344CB8AC3E}">
        <p14:creationId xmlns:p14="http://schemas.microsoft.com/office/powerpoint/2010/main" val="3968559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Quad 4">
            <a:extLst>
              <a:ext uri="{FF2B5EF4-FFF2-40B4-BE49-F238E27FC236}">
                <a16:creationId xmlns:a16="http://schemas.microsoft.com/office/drawing/2014/main" id="{BB9345A9-8775-4B0A-AFC2-6ADBF588A343}"/>
              </a:ext>
            </a:extLst>
          </p:cNvPr>
          <p:cNvSpPr/>
          <p:nvPr/>
        </p:nvSpPr>
        <p:spPr>
          <a:xfrm>
            <a:off x="3624807" y="1555745"/>
            <a:ext cx="4942386" cy="4758882"/>
          </a:xfrm>
          <a:prstGeom prst="quadArrow">
            <a:avLst>
              <a:gd name="adj1" fmla="val 949"/>
              <a:gd name="adj2" fmla="val 2206"/>
              <a:gd name="adj3" fmla="val 4034"/>
            </a:avLst>
          </a:prstGeom>
          <a:solidFill>
            <a:srgbClr val="E97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endParaRPr>
          </a:p>
        </p:txBody>
      </p:sp>
      <p:sp>
        <p:nvSpPr>
          <p:cNvPr id="6" name="Rectangle: Single Corner Snipped 5">
            <a:extLst>
              <a:ext uri="{FF2B5EF4-FFF2-40B4-BE49-F238E27FC236}">
                <a16:creationId xmlns:a16="http://schemas.microsoft.com/office/drawing/2014/main" id="{D34F7CA4-AAB1-49F0-BA12-0856674B2AEB}"/>
              </a:ext>
            </a:extLst>
          </p:cNvPr>
          <p:cNvSpPr/>
          <p:nvPr/>
        </p:nvSpPr>
        <p:spPr>
          <a:xfrm>
            <a:off x="6214401" y="1582267"/>
            <a:ext cx="2352792" cy="2233528"/>
          </a:xfrm>
          <a:prstGeom prst="snip1Rect">
            <a:avLst/>
          </a:prstGeom>
          <a:solidFill>
            <a:srgbClr val="E55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sv-SE" sz="2800">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We co-create solutions together</a:t>
            </a: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a:p>
            <a:pPr algn="ct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7" name="Rectangle: Single Corner Snipped 6">
            <a:extLst>
              <a:ext uri="{FF2B5EF4-FFF2-40B4-BE49-F238E27FC236}">
                <a16:creationId xmlns:a16="http://schemas.microsoft.com/office/drawing/2014/main" id="{CAA3584C-3DF3-48F8-80AA-F5FC76E59F6E}"/>
              </a:ext>
            </a:extLst>
          </p:cNvPr>
          <p:cNvSpPr/>
          <p:nvPr/>
        </p:nvSpPr>
        <p:spPr>
          <a:xfrm flipH="1">
            <a:off x="3624807" y="1582927"/>
            <a:ext cx="2352792" cy="2233530"/>
          </a:xfrm>
          <a:prstGeom prst="snip1Rect">
            <a:avLst/>
          </a:prstGeom>
          <a:solidFill>
            <a:srgbClr val="E55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sv-SE" sz="2800">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We decide – Citizens deliver</a:t>
            </a:r>
          </a:p>
        </p:txBody>
      </p:sp>
      <p:grpSp>
        <p:nvGrpSpPr>
          <p:cNvPr id="16" name="Group 15">
            <a:extLst>
              <a:ext uri="{FF2B5EF4-FFF2-40B4-BE49-F238E27FC236}">
                <a16:creationId xmlns:a16="http://schemas.microsoft.com/office/drawing/2014/main" id="{62D96813-3ABB-4AFD-94FB-EAEF72DFA0A4}"/>
              </a:ext>
            </a:extLst>
          </p:cNvPr>
          <p:cNvGrpSpPr/>
          <p:nvPr/>
        </p:nvGrpSpPr>
        <p:grpSpPr>
          <a:xfrm>
            <a:off x="3624807" y="4069301"/>
            <a:ext cx="2352792" cy="2218804"/>
            <a:chOff x="4539207" y="3899370"/>
            <a:chExt cx="2352792" cy="2218804"/>
          </a:xfrm>
          <a:solidFill>
            <a:srgbClr val="E55C1F"/>
          </a:solidFill>
        </p:grpSpPr>
        <p:sp>
          <p:nvSpPr>
            <p:cNvPr id="8" name="Rectangle: Single Corner Snipped 7">
              <a:extLst>
                <a:ext uri="{FF2B5EF4-FFF2-40B4-BE49-F238E27FC236}">
                  <a16:creationId xmlns:a16="http://schemas.microsoft.com/office/drawing/2014/main" id="{94B60465-10D3-4728-BA76-9177ACD9E1D6}"/>
                </a:ext>
              </a:extLst>
            </p:cNvPr>
            <p:cNvSpPr/>
            <p:nvPr/>
          </p:nvSpPr>
          <p:spPr>
            <a:xfrm flipH="1" flipV="1">
              <a:off x="4539207" y="3899370"/>
              <a:ext cx="2352792" cy="2218804"/>
            </a:xfrm>
            <a:prstGeom prst="snip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altLang="sv-SE" sz="2000">
                <a:solidFill>
                  <a:schemeClr val="tx1"/>
                </a:solidFill>
                <a:effectLst>
                  <a:outerShdw blurRad="38100" dist="38100" dir="2700000" algn="tl">
                    <a:srgbClr val="000000">
                      <a:alpha val="43137"/>
                    </a:srgbClr>
                  </a:outerShdw>
                </a:effectLst>
                <a:latin typeface="Lato" charset="0"/>
                <a:ea typeface="Lato" charset="0"/>
                <a:cs typeface="Lato" charset="0"/>
              </a:endParaRPr>
            </a:p>
          </p:txBody>
        </p:sp>
        <p:sp>
          <p:nvSpPr>
            <p:cNvPr id="10" name="TextBox 9">
              <a:extLst>
                <a:ext uri="{FF2B5EF4-FFF2-40B4-BE49-F238E27FC236}">
                  <a16:creationId xmlns:a16="http://schemas.microsoft.com/office/drawing/2014/main" id="{95858FDB-BD56-4BC8-B367-0E3942E1C1FF}"/>
                </a:ext>
              </a:extLst>
            </p:cNvPr>
            <p:cNvSpPr txBox="1"/>
            <p:nvPr/>
          </p:nvSpPr>
          <p:spPr>
            <a:xfrm>
              <a:off x="4586458" y="4621129"/>
              <a:ext cx="2258290" cy="523220"/>
            </a:xfrm>
            <a:prstGeom prst="rect">
              <a:avLst/>
            </a:prstGeom>
            <a:grpFill/>
          </p:spPr>
          <p:txBody>
            <a:bodyPr wrap="square" rtlCol="0">
              <a:spAutoFit/>
            </a:bodyPr>
            <a:lstStyle/>
            <a:p>
              <a:pPr algn="ctr"/>
              <a:r>
                <a:rPr lang="en-GB" altLang="sv-SE" sz="2800">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We decide</a:t>
              </a: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p:txBody>
        </p:sp>
      </p:grpSp>
      <p:grpSp>
        <p:nvGrpSpPr>
          <p:cNvPr id="17" name="Group 16">
            <a:extLst>
              <a:ext uri="{FF2B5EF4-FFF2-40B4-BE49-F238E27FC236}">
                <a16:creationId xmlns:a16="http://schemas.microsoft.com/office/drawing/2014/main" id="{3D02A353-3FF9-45C8-9C8C-66D23A672484}"/>
              </a:ext>
            </a:extLst>
          </p:cNvPr>
          <p:cNvGrpSpPr/>
          <p:nvPr/>
        </p:nvGrpSpPr>
        <p:grpSpPr>
          <a:xfrm>
            <a:off x="6214401" y="4069301"/>
            <a:ext cx="2352792" cy="2218804"/>
            <a:chOff x="7703582" y="3899369"/>
            <a:chExt cx="2352792" cy="2218804"/>
          </a:xfrm>
          <a:solidFill>
            <a:srgbClr val="E55C1F"/>
          </a:solidFill>
        </p:grpSpPr>
        <p:sp>
          <p:nvSpPr>
            <p:cNvPr id="9" name="Rectangle: Single Corner Snipped 8">
              <a:extLst>
                <a:ext uri="{FF2B5EF4-FFF2-40B4-BE49-F238E27FC236}">
                  <a16:creationId xmlns:a16="http://schemas.microsoft.com/office/drawing/2014/main" id="{246F32B7-CCD0-4A62-B559-DCCDFD5702CC}"/>
                </a:ext>
              </a:extLst>
            </p:cNvPr>
            <p:cNvSpPr/>
            <p:nvPr/>
          </p:nvSpPr>
          <p:spPr>
            <a:xfrm flipV="1">
              <a:off x="7703582" y="3899369"/>
              <a:ext cx="2352792" cy="2218804"/>
            </a:xfrm>
            <a:prstGeom prst="snip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altLang="sv-SE" sz="2000">
                <a:solidFill>
                  <a:schemeClr val="tx1"/>
                </a:solidFill>
                <a:effectLst>
                  <a:outerShdw blurRad="38100" dist="38100" dir="2700000" algn="tl">
                    <a:srgbClr val="000000">
                      <a:alpha val="43137"/>
                    </a:srgbClr>
                  </a:outerShdw>
                </a:effectLst>
                <a:latin typeface="Lato" charset="0"/>
                <a:ea typeface="Lato" charset="0"/>
                <a:cs typeface="Lato" charset="0"/>
              </a:endParaRPr>
            </a:p>
          </p:txBody>
        </p:sp>
        <p:sp>
          <p:nvSpPr>
            <p:cNvPr id="11" name="TextBox 10">
              <a:extLst>
                <a:ext uri="{FF2B5EF4-FFF2-40B4-BE49-F238E27FC236}">
                  <a16:creationId xmlns:a16="http://schemas.microsoft.com/office/drawing/2014/main" id="{534A51A1-F696-4382-B388-16A99CC0CCB7}"/>
                </a:ext>
              </a:extLst>
            </p:cNvPr>
            <p:cNvSpPr txBox="1"/>
            <p:nvPr/>
          </p:nvSpPr>
          <p:spPr>
            <a:xfrm>
              <a:off x="7905104" y="4110895"/>
              <a:ext cx="1949748" cy="1815882"/>
            </a:xfrm>
            <a:prstGeom prst="rect">
              <a:avLst/>
            </a:prstGeom>
            <a:grpFill/>
          </p:spPr>
          <p:txBody>
            <a:bodyPr wrap="square" rtlCol="0">
              <a:spAutoFit/>
            </a:bodyPr>
            <a:lstStyle/>
            <a:p>
              <a:pPr lvl="0" algn="ctr"/>
              <a:r>
                <a:rPr lang="en-GB" altLang="sv-SE" sz="2800">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We invite </a:t>
              </a:r>
              <a:r>
                <a:rPr lang="en-GB" altLang="sv-SE" sz="2800" err="1">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partici-pation</a:t>
              </a:r>
              <a:r>
                <a:rPr lang="en-GB" altLang="sv-SE" sz="2800">
                  <a:solidFill>
                    <a:schemeClr val="bg1"/>
                  </a:solidFill>
                  <a:effectLst>
                    <a:outerShdw blurRad="38100" dist="38100" dir="2700000" algn="tl">
                      <a:srgbClr val="000000">
                        <a:alpha val="43137"/>
                      </a:srgbClr>
                    </a:outerShdw>
                  </a:effectLst>
                  <a:latin typeface="Georgia" panose="02040502050405020303" pitchFamily="18" charset="0"/>
                  <a:ea typeface="Lato" charset="0"/>
                  <a:cs typeface="Lato" charset="0"/>
                </a:rPr>
                <a:t>, on our terms</a:t>
              </a:r>
              <a:endParaRPr lang="en-GB" sz="2800">
                <a:solidFill>
                  <a:schemeClr val="bg1"/>
                </a:solidFill>
                <a:effectLst>
                  <a:outerShdw blurRad="38100" dist="38100" dir="2700000" algn="tl">
                    <a:srgbClr val="000000">
                      <a:alpha val="43137"/>
                    </a:srgbClr>
                  </a:outerShdw>
                </a:effectLst>
                <a:latin typeface="Georgia" panose="02040502050405020303" pitchFamily="18" charset="0"/>
              </a:endParaRPr>
            </a:p>
          </p:txBody>
        </p:sp>
      </p:grpSp>
      <p:sp>
        <p:nvSpPr>
          <p:cNvPr id="12" name="TextBox 11">
            <a:extLst>
              <a:ext uri="{FF2B5EF4-FFF2-40B4-BE49-F238E27FC236}">
                <a16:creationId xmlns:a16="http://schemas.microsoft.com/office/drawing/2014/main" id="{D71D2786-1341-4442-82BD-2EF7D850DF37}"/>
              </a:ext>
            </a:extLst>
          </p:cNvPr>
          <p:cNvSpPr txBox="1"/>
          <p:nvPr/>
        </p:nvSpPr>
        <p:spPr>
          <a:xfrm>
            <a:off x="8211571" y="3662245"/>
            <a:ext cx="2305878" cy="584775"/>
          </a:xfrm>
          <a:prstGeom prst="rect">
            <a:avLst/>
          </a:prstGeom>
          <a:noFill/>
        </p:spPr>
        <p:txBody>
          <a:bodyPr wrap="square" rtlCol="0">
            <a:spAutoFit/>
          </a:bodyPr>
          <a:lstStyle/>
          <a:p>
            <a:pPr algn="ctr"/>
            <a:r>
              <a:rPr lang="en-GB" sz="3200">
                <a:latin typeface="Georgia" panose="02040502050405020303" pitchFamily="18" charset="0"/>
              </a:rPr>
              <a:t>Close</a:t>
            </a:r>
            <a:endParaRPr lang="sv-SE" sz="3200">
              <a:latin typeface="Georgia" panose="02040502050405020303" pitchFamily="18" charset="0"/>
            </a:endParaRPr>
          </a:p>
        </p:txBody>
      </p:sp>
      <p:sp>
        <p:nvSpPr>
          <p:cNvPr id="13" name="TextBox 12">
            <a:extLst>
              <a:ext uri="{FF2B5EF4-FFF2-40B4-BE49-F238E27FC236}">
                <a16:creationId xmlns:a16="http://schemas.microsoft.com/office/drawing/2014/main" id="{C015DB5D-5C32-445E-BE37-8710C2DA792D}"/>
              </a:ext>
            </a:extLst>
          </p:cNvPr>
          <p:cNvSpPr txBox="1"/>
          <p:nvPr/>
        </p:nvSpPr>
        <p:spPr>
          <a:xfrm>
            <a:off x="4943061" y="6289544"/>
            <a:ext cx="2305878" cy="584775"/>
          </a:xfrm>
          <a:prstGeom prst="rect">
            <a:avLst/>
          </a:prstGeom>
          <a:noFill/>
        </p:spPr>
        <p:txBody>
          <a:bodyPr wrap="square" rtlCol="0">
            <a:spAutoFit/>
          </a:bodyPr>
          <a:lstStyle/>
          <a:p>
            <a:pPr algn="ctr"/>
            <a:r>
              <a:rPr lang="en-GB" sz="3200">
                <a:latin typeface="Georgia" panose="02040502050405020303" pitchFamily="18" charset="0"/>
              </a:rPr>
              <a:t>Power Over</a:t>
            </a:r>
            <a:endParaRPr lang="sv-SE" sz="3200">
              <a:latin typeface="Georgia" panose="02040502050405020303" pitchFamily="18" charset="0"/>
            </a:endParaRPr>
          </a:p>
        </p:txBody>
      </p:sp>
      <p:sp>
        <p:nvSpPr>
          <p:cNvPr id="14" name="TextBox 13">
            <a:extLst>
              <a:ext uri="{FF2B5EF4-FFF2-40B4-BE49-F238E27FC236}">
                <a16:creationId xmlns:a16="http://schemas.microsoft.com/office/drawing/2014/main" id="{AE9509D1-DE4E-4A1F-BE28-7A1945759EB3}"/>
              </a:ext>
            </a:extLst>
          </p:cNvPr>
          <p:cNvSpPr txBox="1"/>
          <p:nvPr/>
        </p:nvSpPr>
        <p:spPr>
          <a:xfrm>
            <a:off x="1586436" y="3675497"/>
            <a:ext cx="2305878" cy="584775"/>
          </a:xfrm>
          <a:prstGeom prst="rect">
            <a:avLst/>
          </a:prstGeom>
          <a:noFill/>
        </p:spPr>
        <p:txBody>
          <a:bodyPr wrap="square" rtlCol="0">
            <a:spAutoFit/>
          </a:bodyPr>
          <a:lstStyle/>
          <a:p>
            <a:pPr algn="ctr"/>
            <a:r>
              <a:rPr lang="en-GB" sz="3200">
                <a:latin typeface="Georgia" panose="02040502050405020303" pitchFamily="18" charset="0"/>
              </a:rPr>
              <a:t>Distant</a:t>
            </a:r>
            <a:endParaRPr lang="sv-SE" sz="3200">
              <a:latin typeface="Georgia" panose="02040502050405020303" pitchFamily="18" charset="0"/>
            </a:endParaRPr>
          </a:p>
        </p:txBody>
      </p:sp>
      <p:sp>
        <p:nvSpPr>
          <p:cNvPr id="15" name="TextBox 14">
            <a:extLst>
              <a:ext uri="{FF2B5EF4-FFF2-40B4-BE49-F238E27FC236}">
                <a16:creationId xmlns:a16="http://schemas.microsoft.com/office/drawing/2014/main" id="{F220F3F7-E5F9-434C-B2A3-120A7923822F}"/>
              </a:ext>
            </a:extLst>
          </p:cNvPr>
          <p:cNvSpPr txBox="1"/>
          <p:nvPr/>
        </p:nvSpPr>
        <p:spPr>
          <a:xfrm>
            <a:off x="4943061" y="960422"/>
            <a:ext cx="2305878" cy="584775"/>
          </a:xfrm>
          <a:prstGeom prst="rect">
            <a:avLst/>
          </a:prstGeom>
          <a:noFill/>
        </p:spPr>
        <p:txBody>
          <a:bodyPr wrap="square" rtlCol="0">
            <a:spAutoFit/>
          </a:bodyPr>
          <a:lstStyle/>
          <a:p>
            <a:pPr algn="ctr"/>
            <a:r>
              <a:rPr lang="en-GB" sz="3200">
                <a:latin typeface="Georgia" panose="02040502050405020303" pitchFamily="18" charset="0"/>
              </a:rPr>
              <a:t>Power With</a:t>
            </a:r>
            <a:endParaRPr lang="sv-SE" sz="3200">
              <a:latin typeface="Georgia" panose="02040502050405020303" pitchFamily="18" charset="0"/>
            </a:endParaRPr>
          </a:p>
        </p:txBody>
      </p:sp>
    </p:spTree>
    <p:extLst>
      <p:ext uri="{BB962C8B-B14F-4D97-AF65-F5344CB8AC3E}">
        <p14:creationId xmlns:p14="http://schemas.microsoft.com/office/powerpoint/2010/main" val="42504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455228" y="156145"/>
            <a:ext cx="9609825" cy="794114"/>
          </a:xfrm>
        </p:spPr>
        <p:txBody>
          <a:bodyPr/>
          <a:lstStyle/>
          <a:p>
            <a:r>
              <a:rPr lang="sv-SE" altLang="sv-SE" sz="3200" err="1">
                <a:solidFill>
                  <a:srgbClr val="002060"/>
                </a:solidFill>
              </a:rPr>
              <a:t>Dialogue</a:t>
            </a:r>
            <a:r>
              <a:rPr lang="sv-SE" altLang="sv-SE" sz="3200">
                <a:solidFill>
                  <a:srgbClr val="002060"/>
                </a:solidFill>
              </a:rPr>
              <a:t> at different </a:t>
            </a:r>
            <a:r>
              <a:rPr lang="sv-SE" altLang="sv-SE" sz="3200" err="1">
                <a:solidFill>
                  <a:srgbClr val="002060"/>
                </a:solidFill>
              </a:rPr>
              <a:t>stages</a:t>
            </a:r>
            <a:endParaRPr lang="sv-SE" sz="3200">
              <a:solidFill>
                <a:srgbClr val="002060"/>
              </a:solidFill>
            </a:endParaRPr>
          </a:p>
        </p:txBody>
      </p:sp>
      <p:grpSp>
        <p:nvGrpSpPr>
          <p:cNvPr id="4" name="Grupp 3"/>
          <p:cNvGrpSpPr/>
          <p:nvPr/>
        </p:nvGrpSpPr>
        <p:grpSpPr>
          <a:xfrm>
            <a:off x="2691456" y="1062649"/>
            <a:ext cx="5113195" cy="5647097"/>
            <a:chOff x="2691456" y="1062649"/>
            <a:chExt cx="5113195" cy="5647097"/>
          </a:xfrm>
        </p:grpSpPr>
        <p:grpSp>
          <p:nvGrpSpPr>
            <p:cNvPr id="7" name="Group 14">
              <a:extLst>
                <a:ext uri="{FF2B5EF4-FFF2-40B4-BE49-F238E27FC236}">
                  <a16:creationId xmlns:a16="http://schemas.microsoft.com/office/drawing/2014/main" id="{57213014-8468-430D-B683-CB4AE350E765}"/>
                </a:ext>
              </a:extLst>
            </p:cNvPr>
            <p:cNvGrpSpPr/>
            <p:nvPr/>
          </p:nvGrpSpPr>
          <p:grpSpPr>
            <a:xfrm>
              <a:off x="2691456" y="1062649"/>
              <a:ext cx="5113195" cy="5647097"/>
              <a:chOff x="2691456" y="605450"/>
              <a:chExt cx="5113195" cy="5647097"/>
            </a:xfrm>
          </p:grpSpPr>
          <p:sp>
            <p:nvSpPr>
              <p:cNvPr id="20" name="Circle: Hollow 5">
                <a:extLst>
                  <a:ext uri="{FF2B5EF4-FFF2-40B4-BE49-F238E27FC236}">
                    <a16:creationId xmlns:a16="http://schemas.microsoft.com/office/drawing/2014/main" id="{7C4062DC-3E0F-4AF8-8A15-5485F0A8871E}"/>
                  </a:ext>
                </a:extLst>
              </p:cNvPr>
              <p:cNvSpPr/>
              <p:nvPr/>
            </p:nvSpPr>
            <p:spPr>
              <a:xfrm>
                <a:off x="3755571" y="1926771"/>
                <a:ext cx="3004457" cy="3004457"/>
              </a:xfrm>
              <a:prstGeom prst="donut">
                <a:avLst>
                  <a:gd name="adj" fmla="val 8237"/>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1" name="Rectangle: Rounded Corners 6">
                <a:extLst>
                  <a:ext uri="{FF2B5EF4-FFF2-40B4-BE49-F238E27FC236}">
                    <a16:creationId xmlns:a16="http://schemas.microsoft.com/office/drawing/2014/main" id="{B33D09DE-0F5E-4D54-904D-91CE0085DD94}"/>
                  </a:ext>
                </a:extLst>
              </p:cNvPr>
              <p:cNvSpPr/>
              <p:nvPr/>
            </p:nvSpPr>
            <p:spPr>
              <a:xfrm>
                <a:off x="5146765" y="2289264"/>
                <a:ext cx="222068" cy="2279469"/>
              </a:xfrm>
              <a:prstGeom prst="roundRect">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Rounded Corners 8">
                <a:extLst>
                  <a:ext uri="{FF2B5EF4-FFF2-40B4-BE49-F238E27FC236}">
                    <a16:creationId xmlns:a16="http://schemas.microsoft.com/office/drawing/2014/main" id="{03B3A415-501A-4270-AE4D-2D1E20FB7FCA}"/>
                  </a:ext>
                </a:extLst>
              </p:cNvPr>
              <p:cNvSpPr/>
              <p:nvPr/>
            </p:nvSpPr>
            <p:spPr>
              <a:xfrm rot="3600000">
                <a:off x="5146765" y="2289263"/>
                <a:ext cx="222068" cy="2279469"/>
              </a:xfrm>
              <a:prstGeom prst="roundRect">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Rounded Corners 9">
                <a:extLst>
                  <a:ext uri="{FF2B5EF4-FFF2-40B4-BE49-F238E27FC236}">
                    <a16:creationId xmlns:a16="http://schemas.microsoft.com/office/drawing/2014/main" id="{084A2519-774F-4B24-9526-181A55DE58CB}"/>
                  </a:ext>
                </a:extLst>
              </p:cNvPr>
              <p:cNvSpPr/>
              <p:nvPr/>
            </p:nvSpPr>
            <p:spPr>
              <a:xfrm rot="7200000">
                <a:off x="5146764" y="2289262"/>
                <a:ext cx="222068" cy="2279469"/>
              </a:xfrm>
              <a:prstGeom prst="roundRect">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Circle: Hollow 7">
                <a:extLst>
                  <a:ext uri="{FF2B5EF4-FFF2-40B4-BE49-F238E27FC236}">
                    <a16:creationId xmlns:a16="http://schemas.microsoft.com/office/drawing/2014/main" id="{FC5E7EE0-F795-42C0-A635-CBE9F45AAA9A}"/>
                  </a:ext>
                </a:extLst>
              </p:cNvPr>
              <p:cNvSpPr/>
              <p:nvPr/>
            </p:nvSpPr>
            <p:spPr>
              <a:xfrm>
                <a:off x="4983476" y="3154674"/>
                <a:ext cx="548644" cy="548644"/>
              </a:xfrm>
              <a:prstGeom prst="donut">
                <a:avLst>
                  <a:gd name="adj" fmla="val 215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25" name="Group 13">
                <a:extLst>
                  <a:ext uri="{FF2B5EF4-FFF2-40B4-BE49-F238E27FC236}">
                    <a16:creationId xmlns:a16="http://schemas.microsoft.com/office/drawing/2014/main" id="{C5D28F63-4976-419B-AF65-77FB0700D422}"/>
                  </a:ext>
                </a:extLst>
              </p:cNvPr>
              <p:cNvGrpSpPr/>
              <p:nvPr/>
            </p:nvGrpSpPr>
            <p:grpSpPr>
              <a:xfrm>
                <a:off x="4978562" y="605450"/>
                <a:ext cx="509272" cy="1347094"/>
                <a:chOff x="4983472" y="609970"/>
                <a:chExt cx="509272" cy="1347094"/>
              </a:xfrm>
            </p:grpSpPr>
            <p:sp>
              <p:nvSpPr>
                <p:cNvPr id="41" name="Oval 11">
                  <a:extLst>
                    <a:ext uri="{FF2B5EF4-FFF2-40B4-BE49-F238E27FC236}">
                      <a16:creationId xmlns:a16="http://schemas.microsoft.com/office/drawing/2014/main" id="{B0819E29-3290-44AE-B8F9-D592922CFF76}"/>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Isosceles Triangle 12">
                  <a:extLst>
                    <a:ext uri="{FF2B5EF4-FFF2-40B4-BE49-F238E27FC236}">
                      <a16:creationId xmlns:a16="http://schemas.microsoft.com/office/drawing/2014/main" id="{BDD420D3-9D20-48C5-923F-ECD687E965EC}"/>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6" name="Group 15">
                <a:extLst>
                  <a:ext uri="{FF2B5EF4-FFF2-40B4-BE49-F238E27FC236}">
                    <a16:creationId xmlns:a16="http://schemas.microsoft.com/office/drawing/2014/main" id="{5CE6FB04-A480-40C8-A068-3B23B8300E74}"/>
                  </a:ext>
                </a:extLst>
              </p:cNvPr>
              <p:cNvGrpSpPr/>
              <p:nvPr/>
            </p:nvGrpSpPr>
            <p:grpSpPr>
              <a:xfrm rot="18000000">
                <a:off x="3110367" y="1691683"/>
                <a:ext cx="509272" cy="1347094"/>
                <a:chOff x="4983472" y="609970"/>
                <a:chExt cx="509272" cy="1347094"/>
              </a:xfrm>
            </p:grpSpPr>
            <p:sp>
              <p:nvSpPr>
                <p:cNvPr id="39" name="Oval 16">
                  <a:extLst>
                    <a:ext uri="{FF2B5EF4-FFF2-40B4-BE49-F238E27FC236}">
                      <a16:creationId xmlns:a16="http://schemas.microsoft.com/office/drawing/2014/main" id="{FAEA518D-C149-4F42-94E5-E49359B28729}"/>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Isosceles Triangle 17">
                  <a:extLst>
                    <a:ext uri="{FF2B5EF4-FFF2-40B4-BE49-F238E27FC236}">
                      <a16:creationId xmlns:a16="http://schemas.microsoft.com/office/drawing/2014/main" id="{75F9177B-AF0D-4AD0-98EA-403C69749F97}"/>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7" name="Group 18">
                <a:extLst>
                  <a:ext uri="{FF2B5EF4-FFF2-40B4-BE49-F238E27FC236}">
                    <a16:creationId xmlns:a16="http://schemas.microsoft.com/office/drawing/2014/main" id="{0BA28868-8F49-4BC1-ACAC-612203226FEB}"/>
                  </a:ext>
                </a:extLst>
              </p:cNvPr>
              <p:cNvGrpSpPr/>
              <p:nvPr/>
            </p:nvGrpSpPr>
            <p:grpSpPr>
              <a:xfrm rot="3600000">
                <a:off x="6846758" y="1666973"/>
                <a:ext cx="509272" cy="1347094"/>
                <a:chOff x="4983472" y="609970"/>
                <a:chExt cx="509272" cy="1347094"/>
              </a:xfrm>
            </p:grpSpPr>
            <p:sp>
              <p:nvSpPr>
                <p:cNvPr id="37" name="Oval 19">
                  <a:extLst>
                    <a:ext uri="{FF2B5EF4-FFF2-40B4-BE49-F238E27FC236}">
                      <a16:creationId xmlns:a16="http://schemas.microsoft.com/office/drawing/2014/main" id="{A84CDEFE-D1E6-4943-AE6C-C5D8E5E3EDB9}"/>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Isosceles Triangle 20">
                  <a:extLst>
                    <a:ext uri="{FF2B5EF4-FFF2-40B4-BE49-F238E27FC236}">
                      <a16:creationId xmlns:a16="http://schemas.microsoft.com/office/drawing/2014/main" id="{E92406EB-07A0-4814-9A07-9232972FCDB4}"/>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8" name="Group 21">
                <a:extLst>
                  <a:ext uri="{FF2B5EF4-FFF2-40B4-BE49-F238E27FC236}">
                    <a16:creationId xmlns:a16="http://schemas.microsoft.com/office/drawing/2014/main" id="{630FB4D8-3364-43DB-B1FE-B550E39AB3F2}"/>
                  </a:ext>
                </a:extLst>
              </p:cNvPr>
              <p:cNvGrpSpPr/>
              <p:nvPr/>
            </p:nvGrpSpPr>
            <p:grpSpPr>
              <a:xfrm rot="7200000">
                <a:off x="6876468" y="3802580"/>
                <a:ext cx="509272" cy="1347094"/>
                <a:chOff x="4983472" y="609970"/>
                <a:chExt cx="509272" cy="1347094"/>
              </a:xfrm>
            </p:grpSpPr>
            <p:sp>
              <p:nvSpPr>
                <p:cNvPr id="35" name="Oval 23">
                  <a:extLst>
                    <a:ext uri="{FF2B5EF4-FFF2-40B4-BE49-F238E27FC236}">
                      <a16:creationId xmlns:a16="http://schemas.microsoft.com/office/drawing/2014/main" id="{CD2FD1AF-BB9E-49C9-8037-BD64C1BCF74A}"/>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Isosceles Triangle 24">
                  <a:extLst>
                    <a:ext uri="{FF2B5EF4-FFF2-40B4-BE49-F238E27FC236}">
                      <a16:creationId xmlns:a16="http://schemas.microsoft.com/office/drawing/2014/main" id="{34DB6078-213B-4BE9-84E9-C5C1DEB96F37}"/>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9" name="Group 25">
                <a:extLst>
                  <a:ext uri="{FF2B5EF4-FFF2-40B4-BE49-F238E27FC236}">
                    <a16:creationId xmlns:a16="http://schemas.microsoft.com/office/drawing/2014/main" id="{532AF28D-1D1F-4961-8588-76BB2E7E627F}"/>
                  </a:ext>
                </a:extLst>
              </p:cNvPr>
              <p:cNvGrpSpPr/>
              <p:nvPr/>
            </p:nvGrpSpPr>
            <p:grpSpPr>
              <a:xfrm rot="10800000">
                <a:off x="4980117" y="4905453"/>
                <a:ext cx="509272" cy="1347094"/>
                <a:chOff x="4983472" y="609970"/>
                <a:chExt cx="509272" cy="1347094"/>
              </a:xfrm>
            </p:grpSpPr>
            <p:sp>
              <p:nvSpPr>
                <p:cNvPr id="33" name="Oval 26">
                  <a:extLst>
                    <a:ext uri="{FF2B5EF4-FFF2-40B4-BE49-F238E27FC236}">
                      <a16:creationId xmlns:a16="http://schemas.microsoft.com/office/drawing/2014/main" id="{A4B72BFD-CEAE-405B-BAA7-F34B503CA836}"/>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Isosceles Triangle 27">
                  <a:extLst>
                    <a:ext uri="{FF2B5EF4-FFF2-40B4-BE49-F238E27FC236}">
                      <a16:creationId xmlns:a16="http://schemas.microsoft.com/office/drawing/2014/main" id="{01F94332-1D5D-4FA0-8D1B-129C041BD8FD}"/>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0" name="Group 28">
                <a:extLst>
                  <a:ext uri="{FF2B5EF4-FFF2-40B4-BE49-F238E27FC236}">
                    <a16:creationId xmlns:a16="http://schemas.microsoft.com/office/drawing/2014/main" id="{031449B5-219E-45C1-BEC6-40EF49C9C28E}"/>
                  </a:ext>
                </a:extLst>
              </p:cNvPr>
              <p:cNvGrpSpPr/>
              <p:nvPr/>
            </p:nvGrpSpPr>
            <p:grpSpPr>
              <a:xfrm rot="14400000">
                <a:off x="3147832" y="3861141"/>
                <a:ext cx="509272" cy="1347094"/>
                <a:chOff x="4983472" y="609970"/>
                <a:chExt cx="509272" cy="1347094"/>
              </a:xfrm>
            </p:grpSpPr>
            <p:sp>
              <p:nvSpPr>
                <p:cNvPr id="31" name="Oval 29">
                  <a:extLst>
                    <a:ext uri="{FF2B5EF4-FFF2-40B4-BE49-F238E27FC236}">
                      <a16:creationId xmlns:a16="http://schemas.microsoft.com/office/drawing/2014/main" id="{38E6B382-C85B-449C-905A-DACF90098BC6}"/>
                    </a:ext>
                  </a:extLst>
                </p:cNvPr>
                <p:cNvSpPr/>
                <p:nvPr/>
              </p:nvSpPr>
              <p:spPr>
                <a:xfrm>
                  <a:off x="4983475" y="609970"/>
                  <a:ext cx="509269" cy="509269"/>
                </a:xfrm>
                <a:prstGeom prst="ellips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Isosceles Triangle 30">
                  <a:extLst>
                    <a:ext uri="{FF2B5EF4-FFF2-40B4-BE49-F238E27FC236}">
                      <a16:creationId xmlns:a16="http://schemas.microsoft.com/office/drawing/2014/main" id="{53C58287-99B4-4802-8CF7-A459FC88BB5C}"/>
                    </a:ext>
                  </a:extLst>
                </p:cNvPr>
                <p:cNvSpPr/>
                <p:nvPr/>
              </p:nvSpPr>
              <p:spPr>
                <a:xfrm rot="10800000">
                  <a:off x="4983472" y="864604"/>
                  <a:ext cx="509272" cy="1092460"/>
                </a:xfrm>
                <a:prstGeom prst="triangle">
                  <a:avLst/>
                </a:prstGeom>
                <a:solidFill>
                  <a:srgbClr val="F4A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8" name="Freeform: Shape 4">
              <a:extLst>
                <a:ext uri="{FF2B5EF4-FFF2-40B4-BE49-F238E27FC236}">
                  <a16:creationId xmlns:a16="http://schemas.microsoft.com/office/drawing/2014/main" id="{99E96EC4-4DCE-4627-8692-7F94DC910FC9}"/>
                </a:ext>
              </a:extLst>
            </p:cNvPr>
            <p:cNvSpPr/>
            <p:nvPr/>
          </p:nvSpPr>
          <p:spPr>
            <a:xfrm>
              <a:off x="4533077" y="1711434"/>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9056" tIns="79056" rIns="79056" bIns="7905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16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  </a:t>
              </a: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Needs     </a:t>
              </a:r>
            </a:p>
          </p:txBody>
        </p:sp>
        <p:sp>
          <p:nvSpPr>
            <p:cNvPr id="9" name="Freeform: Shape 10">
              <a:extLst>
                <a:ext uri="{FF2B5EF4-FFF2-40B4-BE49-F238E27FC236}">
                  <a16:creationId xmlns:a16="http://schemas.microsoft.com/office/drawing/2014/main" id="{B64E304F-7C8A-4643-9CF2-A80ADAAB9704}"/>
                </a:ext>
              </a:extLst>
            </p:cNvPr>
            <p:cNvSpPr/>
            <p:nvPr/>
          </p:nvSpPr>
          <p:spPr>
            <a:xfrm>
              <a:off x="3463507" y="2091906"/>
              <a:ext cx="3588585" cy="3588585"/>
            </a:xfrm>
            <a:custGeom>
              <a:avLst/>
              <a:gdLst/>
              <a:ahLst/>
              <a:cxnLst/>
              <a:rect l="0" t="0" r="0" b="0"/>
              <a:pathLst>
                <a:path>
                  <a:moveTo>
                    <a:pt x="2527219" y="156518"/>
                  </a:moveTo>
                  <a:arcTo wR="1794292" hR="1794292" stAng="17646552" swAng="925186"/>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0" name="Freeform: Shape 22">
              <a:extLst>
                <a:ext uri="{FF2B5EF4-FFF2-40B4-BE49-F238E27FC236}">
                  <a16:creationId xmlns:a16="http://schemas.microsoft.com/office/drawing/2014/main" id="{87F6CF29-3951-4A28-AFAA-50447021E94F}"/>
                </a:ext>
              </a:extLst>
            </p:cNvPr>
            <p:cNvSpPr/>
            <p:nvPr/>
          </p:nvSpPr>
          <p:spPr>
            <a:xfrm>
              <a:off x="6086981" y="2608580"/>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0486" tIns="90486" rIns="90486" bIns="9048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Solutions</a:t>
              </a:r>
            </a:p>
          </p:txBody>
        </p:sp>
        <p:sp>
          <p:nvSpPr>
            <p:cNvPr id="11" name="Freeform: Shape 31">
              <a:extLst>
                <a:ext uri="{FF2B5EF4-FFF2-40B4-BE49-F238E27FC236}">
                  <a16:creationId xmlns:a16="http://schemas.microsoft.com/office/drawing/2014/main" id="{7FDA2B43-3A30-4DAC-BA51-B1BC5CC7B013}"/>
                </a:ext>
              </a:extLst>
            </p:cNvPr>
            <p:cNvSpPr/>
            <p:nvPr/>
          </p:nvSpPr>
          <p:spPr>
            <a:xfrm>
              <a:off x="3463507" y="2091906"/>
              <a:ext cx="3588585" cy="3588585"/>
            </a:xfrm>
            <a:custGeom>
              <a:avLst/>
              <a:gdLst/>
              <a:ahLst/>
              <a:cxnLst/>
              <a:rect l="0" t="0" r="0" b="0"/>
              <a:pathLst>
                <a:path>
                  <a:moveTo>
                    <a:pt x="3560581" y="1478520"/>
                  </a:moveTo>
                  <a:arcTo wR="1794292" hR="1794292" stAng="20991834" swAng="1216333"/>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2" name="Freeform: Shape 32">
              <a:extLst>
                <a:ext uri="{FF2B5EF4-FFF2-40B4-BE49-F238E27FC236}">
                  <a16:creationId xmlns:a16="http://schemas.microsoft.com/office/drawing/2014/main" id="{95BE4D19-BD13-4B66-A703-D3732201AD7F}"/>
                </a:ext>
              </a:extLst>
            </p:cNvPr>
            <p:cNvSpPr/>
            <p:nvPr/>
          </p:nvSpPr>
          <p:spPr>
            <a:xfrm>
              <a:off x="6086981" y="4402873"/>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0486" tIns="90486" rIns="90486" bIns="9048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Analysis</a:t>
              </a:r>
            </a:p>
          </p:txBody>
        </p:sp>
        <p:sp>
          <p:nvSpPr>
            <p:cNvPr id="13" name="Freeform: Shape 33">
              <a:extLst>
                <a:ext uri="{FF2B5EF4-FFF2-40B4-BE49-F238E27FC236}">
                  <a16:creationId xmlns:a16="http://schemas.microsoft.com/office/drawing/2014/main" id="{269E3BAA-B74C-45C4-8125-8428B360F032}"/>
                </a:ext>
              </a:extLst>
            </p:cNvPr>
            <p:cNvSpPr/>
            <p:nvPr/>
          </p:nvSpPr>
          <p:spPr>
            <a:xfrm>
              <a:off x="3463507" y="2091906"/>
              <a:ext cx="3588585" cy="3588585"/>
            </a:xfrm>
            <a:custGeom>
              <a:avLst/>
              <a:gdLst/>
              <a:ahLst/>
              <a:cxnLst/>
              <a:rect l="0" t="0" r="0" b="0"/>
              <a:pathLst>
                <a:path>
                  <a:moveTo>
                    <a:pt x="2936302" y="3178236"/>
                  </a:moveTo>
                  <a:arcTo wR="1794292" hR="1794292" stAng="3028263" swAng="925186"/>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4" name="Freeform: Shape 34">
              <a:extLst>
                <a:ext uri="{FF2B5EF4-FFF2-40B4-BE49-F238E27FC236}">
                  <a16:creationId xmlns:a16="http://schemas.microsoft.com/office/drawing/2014/main" id="{FE997B08-36D6-4146-B361-AB14F1D6CDE4}"/>
                </a:ext>
              </a:extLst>
            </p:cNvPr>
            <p:cNvSpPr/>
            <p:nvPr/>
          </p:nvSpPr>
          <p:spPr>
            <a:xfrm>
              <a:off x="4533077" y="5300020"/>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0486" tIns="90486" rIns="90486" bIns="9048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Decision</a:t>
              </a:r>
            </a:p>
          </p:txBody>
        </p:sp>
        <p:sp>
          <p:nvSpPr>
            <p:cNvPr id="15" name="Freeform: Shape 35">
              <a:extLst>
                <a:ext uri="{FF2B5EF4-FFF2-40B4-BE49-F238E27FC236}">
                  <a16:creationId xmlns:a16="http://schemas.microsoft.com/office/drawing/2014/main" id="{8BEACB78-D283-4F7C-846F-CC2D181E6986}"/>
                </a:ext>
              </a:extLst>
            </p:cNvPr>
            <p:cNvSpPr/>
            <p:nvPr/>
          </p:nvSpPr>
          <p:spPr>
            <a:xfrm>
              <a:off x="3463507" y="2091906"/>
              <a:ext cx="3588585" cy="3588585"/>
            </a:xfrm>
            <a:custGeom>
              <a:avLst/>
              <a:gdLst/>
              <a:ahLst/>
              <a:cxnLst/>
              <a:rect l="0" t="0" r="0" b="0"/>
              <a:pathLst>
                <a:path>
                  <a:moveTo>
                    <a:pt x="1061365" y="3432066"/>
                  </a:moveTo>
                  <a:arcTo wR="1794292" hR="1794292" stAng="6846552" swAng="925186"/>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6" name="Freeform: Shape 36">
              <a:extLst>
                <a:ext uri="{FF2B5EF4-FFF2-40B4-BE49-F238E27FC236}">
                  <a16:creationId xmlns:a16="http://schemas.microsoft.com/office/drawing/2014/main" id="{D7ECF605-D517-48AF-95E3-340DF8B9E38A}"/>
                </a:ext>
              </a:extLst>
            </p:cNvPr>
            <p:cNvSpPr/>
            <p:nvPr/>
          </p:nvSpPr>
          <p:spPr>
            <a:xfrm>
              <a:off x="2979174" y="4402873"/>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0486" tIns="90486" rIns="90486" bIns="9048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Implem-entation</a:t>
              </a:r>
            </a:p>
          </p:txBody>
        </p:sp>
        <p:sp>
          <p:nvSpPr>
            <p:cNvPr id="17" name="Freeform: Shape 37">
              <a:extLst>
                <a:ext uri="{FF2B5EF4-FFF2-40B4-BE49-F238E27FC236}">
                  <a16:creationId xmlns:a16="http://schemas.microsoft.com/office/drawing/2014/main" id="{65AAD9F6-082B-41FC-8673-D85C82779807}"/>
                </a:ext>
              </a:extLst>
            </p:cNvPr>
            <p:cNvSpPr/>
            <p:nvPr/>
          </p:nvSpPr>
          <p:spPr>
            <a:xfrm>
              <a:off x="3463507" y="2091906"/>
              <a:ext cx="3588585" cy="3588585"/>
            </a:xfrm>
            <a:custGeom>
              <a:avLst/>
              <a:gdLst/>
              <a:ahLst/>
              <a:cxnLst/>
              <a:rect l="0" t="0" r="0" b="0"/>
              <a:pathLst>
                <a:path>
                  <a:moveTo>
                    <a:pt x="28004" y="2110065"/>
                  </a:moveTo>
                  <a:arcTo wR="1794292" hR="1794292" stAng="10191834" swAng="1216333"/>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8" name="Freeform: Shape 38">
              <a:extLst>
                <a:ext uri="{FF2B5EF4-FFF2-40B4-BE49-F238E27FC236}">
                  <a16:creationId xmlns:a16="http://schemas.microsoft.com/office/drawing/2014/main" id="{5F614784-120D-4786-B3B1-8749D104C3E9}"/>
                </a:ext>
              </a:extLst>
            </p:cNvPr>
            <p:cNvSpPr/>
            <p:nvPr/>
          </p:nvSpPr>
          <p:spPr>
            <a:xfrm>
              <a:off x="2979174" y="2608580"/>
              <a:ext cx="1449444" cy="760943"/>
            </a:xfrm>
            <a:custGeom>
              <a:avLst/>
              <a:gdLst>
                <a:gd name="connsiteX0" fmla="*/ 0 w 1170682"/>
                <a:gd name="connsiteY0" fmla="*/ 126826 h 760943"/>
                <a:gd name="connsiteX1" fmla="*/ 126826 w 1170682"/>
                <a:gd name="connsiteY1" fmla="*/ 0 h 760943"/>
                <a:gd name="connsiteX2" fmla="*/ 1043856 w 1170682"/>
                <a:gd name="connsiteY2" fmla="*/ 0 h 760943"/>
                <a:gd name="connsiteX3" fmla="*/ 1170682 w 1170682"/>
                <a:gd name="connsiteY3" fmla="*/ 126826 h 760943"/>
                <a:gd name="connsiteX4" fmla="*/ 1170682 w 1170682"/>
                <a:gd name="connsiteY4" fmla="*/ 634117 h 760943"/>
                <a:gd name="connsiteX5" fmla="*/ 1043856 w 1170682"/>
                <a:gd name="connsiteY5" fmla="*/ 760943 h 760943"/>
                <a:gd name="connsiteX6" fmla="*/ 126826 w 1170682"/>
                <a:gd name="connsiteY6" fmla="*/ 760943 h 760943"/>
                <a:gd name="connsiteX7" fmla="*/ 0 w 1170682"/>
                <a:gd name="connsiteY7" fmla="*/ 634117 h 760943"/>
                <a:gd name="connsiteX8" fmla="*/ 0 w 1170682"/>
                <a:gd name="connsiteY8" fmla="*/ 126826 h 7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82" h="760943">
                  <a:moveTo>
                    <a:pt x="0" y="126826"/>
                  </a:moveTo>
                  <a:cubicBezTo>
                    <a:pt x="0" y="56782"/>
                    <a:pt x="56782" y="0"/>
                    <a:pt x="126826" y="0"/>
                  </a:cubicBezTo>
                  <a:lnTo>
                    <a:pt x="1043856" y="0"/>
                  </a:lnTo>
                  <a:cubicBezTo>
                    <a:pt x="1113900" y="0"/>
                    <a:pt x="1170682" y="56782"/>
                    <a:pt x="1170682" y="126826"/>
                  </a:cubicBezTo>
                  <a:lnTo>
                    <a:pt x="1170682" y="634117"/>
                  </a:lnTo>
                  <a:cubicBezTo>
                    <a:pt x="1170682" y="704161"/>
                    <a:pt x="1113900" y="760943"/>
                    <a:pt x="1043856" y="760943"/>
                  </a:cubicBezTo>
                  <a:lnTo>
                    <a:pt x="126826" y="760943"/>
                  </a:lnTo>
                  <a:cubicBezTo>
                    <a:pt x="56782" y="760943"/>
                    <a:pt x="0" y="704161"/>
                    <a:pt x="0" y="634117"/>
                  </a:cubicBezTo>
                  <a:lnTo>
                    <a:pt x="0" y="126826"/>
                  </a:lnTo>
                  <a:close/>
                </a:path>
              </a:pathLst>
            </a:custGeom>
            <a:solidFill>
              <a:srgbClr val="E55C1F"/>
            </a:solidFill>
            <a:ln cmpd="dbl">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0486" tIns="90486" rIns="90486" bIns="90486"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sz="2000" b="0" i="0" u="none" strike="noStrike" kern="1200" cap="none" normalizeH="0" baseline="0">
                  <a:ln/>
                  <a:effectLst>
                    <a:outerShdw blurRad="38100" dist="38100" dir="2700000" algn="tl">
                      <a:srgbClr val="000000">
                        <a:alpha val="43137"/>
                      </a:srgbClr>
                    </a:outerShdw>
                  </a:effectLst>
                  <a:latin typeface="Georgia" panose="02040502050405020303" pitchFamily="18" charset="0"/>
                  <a:ea typeface="Osaka" charset="-128"/>
                </a:rPr>
                <a:t>Evaluation</a:t>
              </a:r>
            </a:p>
          </p:txBody>
        </p:sp>
        <p:sp>
          <p:nvSpPr>
            <p:cNvPr id="19" name="Freeform: Shape 39">
              <a:extLst>
                <a:ext uri="{FF2B5EF4-FFF2-40B4-BE49-F238E27FC236}">
                  <a16:creationId xmlns:a16="http://schemas.microsoft.com/office/drawing/2014/main" id="{CF746B02-2630-4542-9FDF-64F52393F478}"/>
                </a:ext>
              </a:extLst>
            </p:cNvPr>
            <p:cNvSpPr/>
            <p:nvPr/>
          </p:nvSpPr>
          <p:spPr>
            <a:xfrm>
              <a:off x="3463507" y="2091906"/>
              <a:ext cx="3588585" cy="3588585"/>
            </a:xfrm>
            <a:custGeom>
              <a:avLst/>
              <a:gdLst/>
              <a:ahLst/>
              <a:cxnLst/>
              <a:rect l="0" t="0" r="0" b="0"/>
              <a:pathLst>
                <a:path>
                  <a:moveTo>
                    <a:pt x="652282" y="410349"/>
                  </a:moveTo>
                  <a:arcTo wR="1794292" hR="1794292" stAng="13828263" swAng="925186"/>
                </a:path>
              </a:pathLst>
            </a:custGeom>
            <a:noFill/>
            <a:ln w="38100">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sv-SE"/>
            </a:p>
          </p:txBody>
        </p:sp>
      </p:grpSp>
    </p:spTree>
    <p:extLst>
      <p:ext uri="{BB962C8B-B14F-4D97-AF65-F5344CB8AC3E}">
        <p14:creationId xmlns:p14="http://schemas.microsoft.com/office/powerpoint/2010/main" val="1723494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 10"/>
          <p:cNvGrpSpPr/>
          <p:nvPr/>
        </p:nvGrpSpPr>
        <p:grpSpPr>
          <a:xfrm>
            <a:off x="190202" y="306719"/>
            <a:ext cx="8738645" cy="6551281"/>
            <a:chOff x="309731" y="584026"/>
            <a:chExt cx="8738645" cy="6551281"/>
          </a:xfrm>
        </p:grpSpPr>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31" y="584026"/>
              <a:ext cx="8738645" cy="6551281"/>
            </a:xfrm>
            <a:prstGeom prst="rect">
              <a:avLst/>
            </a:prstGeom>
          </p:spPr>
        </p:pic>
        <p:pic>
          <p:nvPicPr>
            <p:cNvPr id="6" name="Bildobjekt 5"/>
            <p:cNvPicPr>
              <a:picLocks noChangeAspect="1"/>
            </p:cNvPicPr>
            <p:nvPr/>
          </p:nvPicPr>
          <p:blipFill>
            <a:blip r:embed="rId3"/>
            <a:stretch>
              <a:fillRect/>
            </a:stretch>
          </p:blipFill>
          <p:spPr>
            <a:xfrm>
              <a:off x="2074162" y="4697065"/>
              <a:ext cx="2091109" cy="499915"/>
            </a:xfrm>
            <a:prstGeom prst="rect">
              <a:avLst/>
            </a:prstGeom>
          </p:spPr>
        </p:pic>
        <p:pic>
          <p:nvPicPr>
            <p:cNvPr id="7" name="Bildobjekt 6"/>
            <p:cNvPicPr>
              <a:picLocks noChangeAspect="1"/>
            </p:cNvPicPr>
            <p:nvPr/>
          </p:nvPicPr>
          <p:blipFill>
            <a:blip r:embed="rId4"/>
            <a:stretch>
              <a:fillRect/>
            </a:stretch>
          </p:blipFill>
          <p:spPr>
            <a:xfrm>
              <a:off x="804823" y="5569631"/>
              <a:ext cx="2024047" cy="499915"/>
            </a:xfrm>
            <a:prstGeom prst="rect">
              <a:avLst/>
            </a:prstGeom>
          </p:spPr>
        </p:pic>
        <p:pic>
          <p:nvPicPr>
            <p:cNvPr id="8" name="Bildobjekt 7"/>
            <p:cNvPicPr>
              <a:picLocks noChangeAspect="1"/>
            </p:cNvPicPr>
            <p:nvPr/>
          </p:nvPicPr>
          <p:blipFill>
            <a:blip r:embed="rId5"/>
            <a:stretch>
              <a:fillRect/>
            </a:stretch>
          </p:blipFill>
          <p:spPr>
            <a:xfrm>
              <a:off x="3357016" y="3859667"/>
              <a:ext cx="1999661" cy="493819"/>
            </a:xfrm>
            <a:prstGeom prst="rect">
              <a:avLst/>
            </a:prstGeom>
          </p:spPr>
        </p:pic>
        <p:pic>
          <p:nvPicPr>
            <p:cNvPr id="9" name="Bildobjekt 8"/>
            <p:cNvPicPr>
              <a:picLocks noChangeAspect="1"/>
            </p:cNvPicPr>
            <p:nvPr/>
          </p:nvPicPr>
          <p:blipFill>
            <a:blip r:embed="rId6"/>
            <a:stretch>
              <a:fillRect/>
            </a:stretch>
          </p:blipFill>
          <p:spPr>
            <a:xfrm>
              <a:off x="4614643" y="2996711"/>
              <a:ext cx="2042337" cy="499915"/>
            </a:xfrm>
            <a:prstGeom prst="rect">
              <a:avLst/>
            </a:prstGeom>
          </p:spPr>
        </p:pic>
        <p:pic>
          <p:nvPicPr>
            <p:cNvPr id="10" name="Bildobjekt 9"/>
            <p:cNvPicPr>
              <a:picLocks noChangeAspect="1"/>
            </p:cNvPicPr>
            <p:nvPr/>
          </p:nvPicPr>
          <p:blipFill>
            <a:blip r:embed="rId7"/>
            <a:stretch>
              <a:fillRect/>
            </a:stretch>
          </p:blipFill>
          <p:spPr>
            <a:xfrm>
              <a:off x="5882015" y="2133755"/>
              <a:ext cx="2005758" cy="499915"/>
            </a:xfrm>
            <a:prstGeom prst="rect">
              <a:avLst/>
            </a:prstGeom>
          </p:spPr>
        </p:pic>
        <p:sp>
          <p:nvSpPr>
            <p:cNvPr id="53251" name="Text Box 4"/>
            <p:cNvSpPr txBox="1">
              <a:spLocks noChangeArrowheads="1"/>
            </p:cNvSpPr>
            <p:nvPr/>
          </p:nvSpPr>
          <p:spPr bwMode="auto">
            <a:xfrm>
              <a:off x="1734984" y="926846"/>
              <a:ext cx="5441950" cy="584201"/>
            </a:xfrm>
            <a:prstGeom prst="rect">
              <a:avLst/>
            </a:prstGeom>
            <a:solidFill>
              <a:schemeClr val="tx2">
                <a:lumMod val="20000"/>
                <a:lumOff val="80000"/>
              </a:schemeClr>
            </a:solidFill>
            <a:ln>
              <a:noFill/>
            </a:ln>
          </p:spPr>
          <p:txBody>
            <a:bodyPr wrap="none">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3200" b="1" err="1">
                  <a:solidFill>
                    <a:srgbClr val="002060"/>
                  </a:solidFill>
                  <a:latin typeface="Verdana" panose="020B0604030504040204" pitchFamily="34" charset="0"/>
                </a:rPr>
                <a:t>Ladder</a:t>
              </a:r>
              <a:r>
                <a:rPr lang="sv-SE" altLang="sv-SE" sz="3200" b="1">
                  <a:solidFill>
                    <a:srgbClr val="002060"/>
                  </a:solidFill>
                  <a:latin typeface="Verdana" panose="020B0604030504040204" pitchFamily="34" charset="0"/>
                </a:rPr>
                <a:t> </a:t>
              </a:r>
              <a:r>
                <a:rPr lang="sv-SE" altLang="sv-SE" sz="3200" b="1" err="1">
                  <a:solidFill>
                    <a:srgbClr val="002060"/>
                  </a:solidFill>
                  <a:latin typeface="Verdana" panose="020B0604030504040204" pitchFamily="34" charset="0"/>
                </a:rPr>
                <a:t>of</a:t>
              </a:r>
              <a:r>
                <a:rPr lang="sv-SE" altLang="sv-SE" sz="3200" b="1">
                  <a:solidFill>
                    <a:srgbClr val="002060"/>
                  </a:solidFill>
                  <a:latin typeface="Verdana" panose="020B0604030504040204" pitchFamily="34" charset="0"/>
                </a:rPr>
                <a:t> participation</a:t>
              </a:r>
            </a:p>
          </p:txBody>
        </p:sp>
      </p:grpSp>
    </p:spTree>
    <p:extLst>
      <p:ext uri="{BB962C8B-B14F-4D97-AF65-F5344CB8AC3E}">
        <p14:creationId xmlns:p14="http://schemas.microsoft.com/office/powerpoint/2010/main" val="1587506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D142-5AC8-491D-BDE5-C169F9AF6685}"/>
              </a:ext>
            </a:extLst>
          </p:cNvPr>
          <p:cNvSpPr>
            <a:spLocks noGrp="1"/>
          </p:cNvSpPr>
          <p:nvPr>
            <p:ph type="title"/>
          </p:nvPr>
        </p:nvSpPr>
        <p:spPr>
          <a:xfrm>
            <a:off x="224416" y="358480"/>
            <a:ext cx="9609825" cy="1231392"/>
          </a:xfrm>
        </p:spPr>
        <p:txBody>
          <a:bodyPr/>
          <a:lstStyle/>
          <a:p>
            <a:r>
              <a:rPr lang="en-GB" noProof="0">
                <a:solidFill>
                  <a:srgbClr val="002060"/>
                </a:solidFill>
              </a:rPr>
              <a:t>The road to results</a:t>
            </a:r>
          </a:p>
        </p:txBody>
      </p:sp>
      <p:sp>
        <p:nvSpPr>
          <p:cNvPr id="13" name="Oval 12">
            <a:extLst>
              <a:ext uri="{FF2B5EF4-FFF2-40B4-BE49-F238E27FC236}">
                <a16:creationId xmlns:a16="http://schemas.microsoft.com/office/drawing/2014/main" id="{881CC665-BBDA-4FA8-BD01-40030E92CE40}"/>
              </a:ext>
            </a:extLst>
          </p:cNvPr>
          <p:cNvSpPr/>
          <p:nvPr/>
        </p:nvSpPr>
        <p:spPr>
          <a:xfrm>
            <a:off x="8643842" y="2657707"/>
            <a:ext cx="2310938" cy="2310938"/>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Georgia" panose="02040502050405020303" pitchFamily="18" charset="0"/>
            </a:endParaRPr>
          </a:p>
        </p:txBody>
      </p:sp>
      <p:sp>
        <p:nvSpPr>
          <p:cNvPr id="14" name="&quot;Not Allowed&quot; Symbol 13">
            <a:extLst>
              <a:ext uri="{FF2B5EF4-FFF2-40B4-BE49-F238E27FC236}">
                <a16:creationId xmlns:a16="http://schemas.microsoft.com/office/drawing/2014/main" id="{D06999DC-E5D0-4D7E-B196-B1C6B2CC8548}"/>
              </a:ext>
            </a:extLst>
          </p:cNvPr>
          <p:cNvSpPr/>
          <p:nvPr/>
        </p:nvSpPr>
        <p:spPr>
          <a:xfrm rot="18900000">
            <a:off x="8722367" y="2733320"/>
            <a:ext cx="2143168" cy="2143168"/>
          </a:xfrm>
          <a:prstGeom prst="noSmoking">
            <a:avLst/>
          </a:prstGeom>
          <a:solidFill>
            <a:srgbClr val="F4A8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8" name="Rectangle 17">
            <a:extLst>
              <a:ext uri="{FF2B5EF4-FFF2-40B4-BE49-F238E27FC236}">
                <a16:creationId xmlns:a16="http://schemas.microsoft.com/office/drawing/2014/main" id="{091867EA-9CA7-4898-9B18-DEFB05FF3AA8}"/>
              </a:ext>
            </a:extLst>
          </p:cNvPr>
          <p:cNvSpPr/>
          <p:nvPr/>
        </p:nvSpPr>
        <p:spPr>
          <a:xfrm>
            <a:off x="8740533" y="2997245"/>
            <a:ext cx="2189616" cy="3255595"/>
          </a:xfrm>
          <a:prstGeom prst="rect">
            <a:avLst/>
          </a:prstGeom>
          <a:noFill/>
        </p:spPr>
        <p:txBody>
          <a:bodyPr wrap="none" lIns="91440" tIns="45720" rIns="91440" bIns="45720">
            <a:prstTxWarp prst="textArchUp">
              <a:avLst>
                <a:gd name="adj" fmla="val 11959267"/>
              </a:avLst>
            </a:prstTxWarp>
            <a:spAutoFit/>
          </a:bodyPr>
          <a:lstStyle/>
          <a:p>
            <a:pPr algn="ctr"/>
            <a:r>
              <a:rPr lang="en-US" sz="2800" b="0" cap="none" spc="0">
                <a:ln w="0"/>
                <a:solidFill>
                  <a:schemeClr val="tx1"/>
                </a:solidFill>
                <a:latin typeface="Georgia" panose="02040502050405020303" pitchFamily="18" charset="0"/>
              </a:rPr>
              <a:t>  Democracy</a:t>
            </a:r>
            <a:r>
              <a:rPr lang="en-US" sz="2800" b="0" cap="none" spc="0">
                <a:ln w="0"/>
                <a:solidFill>
                  <a:schemeClr val="tx1"/>
                </a:solidFill>
                <a:effectLst>
                  <a:outerShdw blurRad="38100" dist="19050" dir="2700000" algn="tl" rotWithShape="0">
                    <a:schemeClr val="dk1">
                      <a:alpha val="40000"/>
                    </a:schemeClr>
                  </a:outerShdw>
                </a:effectLst>
                <a:latin typeface="Georgia" panose="02040502050405020303" pitchFamily="18" charset="0"/>
              </a:rPr>
              <a:t> </a:t>
            </a:r>
          </a:p>
        </p:txBody>
      </p:sp>
      <p:sp>
        <p:nvSpPr>
          <p:cNvPr id="19" name="Rectangle 18">
            <a:extLst>
              <a:ext uri="{FF2B5EF4-FFF2-40B4-BE49-F238E27FC236}">
                <a16:creationId xmlns:a16="http://schemas.microsoft.com/office/drawing/2014/main" id="{AE74CA98-5956-4D0C-A717-C554C0A121E2}"/>
              </a:ext>
            </a:extLst>
          </p:cNvPr>
          <p:cNvSpPr/>
          <p:nvPr/>
        </p:nvSpPr>
        <p:spPr>
          <a:xfrm>
            <a:off x="8713703" y="1725167"/>
            <a:ext cx="2241077" cy="3035171"/>
          </a:xfrm>
          <a:prstGeom prst="rect">
            <a:avLst/>
          </a:prstGeom>
          <a:noFill/>
        </p:spPr>
        <p:txBody>
          <a:bodyPr wrap="none" lIns="91440" tIns="45720" rIns="91440" bIns="45720">
            <a:prstTxWarp prst="textArchDown">
              <a:avLst>
                <a:gd name="adj" fmla="val 21460417"/>
              </a:avLst>
            </a:prstTxWarp>
            <a:spAutoFit/>
          </a:bodyPr>
          <a:lstStyle/>
          <a:p>
            <a:pPr algn="ctr"/>
            <a:r>
              <a:rPr lang="en-GB" sz="2800">
                <a:latin typeface="Georgia" panose="02040502050405020303" pitchFamily="18" charset="0"/>
              </a:rPr>
              <a:t> Efficiency</a:t>
            </a:r>
            <a:endParaRPr lang="en-US" sz="2800" b="0" cap="none" spc="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sp>
        <p:nvSpPr>
          <p:cNvPr id="20" name="Rectangle 19">
            <a:extLst>
              <a:ext uri="{FF2B5EF4-FFF2-40B4-BE49-F238E27FC236}">
                <a16:creationId xmlns:a16="http://schemas.microsoft.com/office/drawing/2014/main" id="{4B08A4B3-C865-4499-AD11-A204270C6E18}"/>
              </a:ext>
            </a:extLst>
          </p:cNvPr>
          <p:cNvSpPr/>
          <p:nvPr/>
        </p:nvSpPr>
        <p:spPr>
          <a:xfrm>
            <a:off x="9063002" y="3559250"/>
            <a:ext cx="1353256" cy="523220"/>
          </a:xfrm>
          <a:prstGeom prst="rect">
            <a:avLst/>
          </a:prstGeom>
        </p:spPr>
        <p:txBody>
          <a:bodyPr wrap="none">
            <a:spAutoFit/>
          </a:bodyPr>
          <a:lstStyle/>
          <a:p>
            <a:r>
              <a:rPr lang="en-GB" sz="2800">
                <a:latin typeface="Georgia" panose="02040502050405020303" pitchFamily="18" charset="0"/>
              </a:rPr>
              <a:t>Results</a:t>
            </a:r>
            <a:endParaRPr lang="sv-SE" sz="2800"/>
          </a:p>
        </p:txBody>
      </p:sp>
      <p:sp>
        <p:nvSpPr>
          <p:cNvPr id="7" name="Arrow: Pentagon 6">
            <a:extLst>
              <a:ext uri="{FF2B5EF4-FFF2-40B4-BE49-F238E27FC236}">
                <a16:creationId xmlns:a16="http://schemas.microsoft.com/office/drawing/2014/main" id="{187B2A0A-9C83-4E99-BD3E-0DBE78079F7A}"/>
              </a:ext>
            </a:extLst>
          </p:cNvPr>
          <p:cNvSpPr/>
          <p:nvPr/>
        </p:nvSpPr>
        <p:spPr>
          <a:xfrm>
            <a:off x="701456" y="3392572"/>
            <a:ext cx="2414547" cy="856575"/>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solidFill>
                <a:schemeClr val="tx1"/>
              </a:solidFill>
              <a:latin typeface="Georgia" panose="02040502050405020303" pitchFamily="18" charset="0"/>
            </a:endParaRPr>
          </a:p>
        </p:txBody>
      </p:sp>
      <p:sp>
        <p:nvSpPr>
          <p:cNvPr id="8" name="Arrow: Pentagon 7">
            <a:extLst>
              <a:ext uri="{FF2B5EF4-FFF2-40B4-BE49-F238E27FC236}">
                <a16:creationId xmlns:a16="http://schemas.microsoft.com/office/drawing/2014/main" id="{8760BDC5-A1E7-4FBD-AA7B-6BE6B020D8B1}"/>
              </a:ext>
            </a:extLst>
          </p:cNvPr>
          <p:cNvSpPr/>
          <p:nvPr/>
        </p:nvSpPr>
        <p:spPr>
          <a:xfrm>
            <a:off x="3270390" y="3392572"/>
            <a:ext cx="2414547" cy="856575"/>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solidFill>
                <a:schemeClr val="tx1"/>
              </a:solidFill>
              <a:latin typeface="Georgia" panose="02040502050405020303" pitchFamily="18" charset="0"/>
            </a:endParaRPr>
          </a:p>
        </p:txBody>
      </p:sp>
      <p:sp>
        <p:nvSpPr>
          <p:cNvPr id="9" name="Arrow: Pentagon 8">
            <a:extLst>
              <a:ext uri="{FF2B5EF4-FFF2-40B4-BE49-F238E27FC236}">
                <a16:creationId xmlns:a16="http://schemas.microsoft.com/office/drawing/2014/main" id="{0F4AB70B-8155-489D-A21B-464A2E4B6D9A}"/>
              </a:ext>
            </a:extLst>
          </p:cNvPr>
          <p:cNvSpPr/>
          <p:nvPr/>
        </p:nvSpPr>
        <p:spPr>
          <a:xfrm>
            <a:off x="5839324" y="3392572"/>
            <a:ext cx="2414547" cy="856575"/>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solidFill>
                <a:schemeClr val="tx1"/>
              </a:solidFill>
              <a:latin typeface="Georgia" panose="02040502050405020303" pitchFamily="18" charset="0"/>
            </a:endParaRPr>
          </a:p>
        </p:txBody>
      </p:sp>
      <p:sp>
        <p:nvSpPr>
          <p:cNvPr id="21" name="Arrow: Pentagon 20">
            <a:extLst>
              <a:ext uri="{FF2B5EF4-FFF2-40B4-BE49-F238E27FC236}">
                <a16:creationId xmlns:a16="http://schemas.microsoft.com/office/drawing/2014/main" id="{26904DCA-CC41-4B14-99AD-3313DC67A4D1}"/>
              </a:ext>
            </a:extLst>
          </p:cNvPr>
          <p:cNvSpPr/>
          <p:nvPr/>
        </p:nvSpPr>
        <p:spPr>
          <a:xfrm>
            <a:off x="853821" y="3500100"/>
            <a:ext cx="2061949" cy="641520"/>
          </a:xfrm>
          <a:prstGeom prst="homePlate">
            <a:avLst/>
          </a:prstGeom>
          <a:solidFill>
            <a:srgbClr val="F4A8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err="1">
                <a:solidFill>
                  <a:schemeClr val="tx1"/>
                </a:solidFill>
                <a:latin typeface="Georgia" panose="02040502050405020303" pitchFamily="18" charset="0"/>
              </a:rPr>
              <a:t>Goals</a:t>
            </a:r>
            <a:endParaRPr lang="sv-SE" sz="2800">
              <a:solidFill>
                <a:schemeClr val="tx1"/>
              </a:solidFill>
              <a:latin typeface="Georgia" panose="02040502050405020303" pitchFamily="18" charset="0"/>
            </a:endParaRPr>
          </a:p>
        </p:txBody>
      </p:sp>
      <p:sp>
        <p:nvSpPr>
          <p:cNvPr id="22" name="Arrow: Pentagon 21">
            <a:extLst>
              <a:ext uri="{FF2B5EF4-FFF2-40B4-BE49-F238E27FC236}">
                <a16:creationId xmlns:a16="http://schemas.microsoft.com/office/drawing/2014/main" id="{F47F2865-0B1D-4A34-AFBC-6ADE4B9585D1}"/>
              </a:ext>
            </a:extLst>
          </p:cNvPr>
          <p:cNvSpPr/>
          <p:nvPr/>
        </p:nvSpPr>
        <p:spPr>
          <a:xfrm>
            <a:off x="3422755" y="3500100"/>
            <a:ext cx="2061949" cy="641520"/>
          </a:xfrm>
          <a:prstGeom prst="homePlate">
            <a:avLst/>
          </a:prstGeom>
          <a:solidFill>
            <a:srgbClr val="F4A8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a:solidFill>
                  <a:schemeClr val="tx1"/>
                </a:solidFill>
                <a:latin typeface="Georgia" panose="02040502050405020303" pitchFamily="18" charset="0"/>
              </a:rPr>
              <a:t>Resources</a:t>
            </a:r>
          </a:p>
        </p:txBody>
      </p:sp>
      <p:sp>
        <p:nvSpPr>
          <p:cNvPr id="23" name="Arrow: Pentagon 22">
            <a:extLst>
              <a:ext uri="{FF2B5EF4-FFF2-40B4-BE49-F238E27FC236}">
                <a16:creationId xmlns:a16="http://schemas.microsoft.com/office/drawing/2014/main" id="{40A48D55-09DD-465F-BEAC-97775C34533B}"/>
              </a:ext>
            </a:extLst>
          </p:cNvPr>
          <p:cNvSpPr/>
          <p:nvPr/>
        </p:nvSpPr>
        <p:spPr>
          <a:xfrm>
            <a:off x="5991689" y="3500100"/>
            <a:ext cx="2061949" cy="641520"/>
          </a:xfrm>
          <a:prstGeom prst="homePlate">
            <a:avLst/>
          </a:prstGeom>
          <a:solidFill>
            <a:srgbClr val="F4A8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a:solidFill>
                  <a:schemeClr val="tx1"/>
                </a:solidFill>
                <a:latin typeface="Georgia" panose="02040502050405020303" pitchFamily="18" charset="0"/>
              </a:rPr>
              <a:t>Process</a:t>
            </a:r>
          </a:p>
        </p:txBody>
      </p:sp>
      <p:cxnSp>
        <p:nvCxnSpPr>
          <p:cNvPr id="5" name="Connector: Elbow 4">
            <a:extLst>
              <a:ext uri="{FF2B5EF4-FFF2-40B4-BE49-F238E27FC236}">
                <a16:creationId xmlns:a16="http://schemas.microsoft.com/office/drawing/2014/main" id="{97838C2C-67F9-4C6D-8092-D0A27986B1C1}"/>
              </a:ext>
            </a:extLst>
          </p:cNvPr>
          <p:cNvCxnSpPr>
            <a:cxnSpLocks/>
          </p:cNvCxnSpPr>
          <p:nvPr/>
        </p:nvCxnSpPr>
        <p:spPr>
          <a:xfrm flipV="1">
            <a:off x="7836134" y="3099767"/>
            <a:ext cx="807708" cy="232388"/>
          </a:xfrm>
          <a:prstGeom prst="bentConnector3">
            <a:avLst>
              <a:gd name="adj1" fmla="val 779"/>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6" name="Connector: Elbow 25">
            <a:extLst>
              <a:ext uri="{FF2B5EF4-FFF2-40B4-BE49-F238E27FC236}">
                <a16:creationId xmlns:a16="http://schemas.microsoft.com/office/drawing/2014/main" id="{17293DFF-7534-4687-B9D5-21F3637E448E}"/>
              </a:ext>
            </a:extLst>
          </p:cNvPr>
          <p:cNvCxnSpPr>
            <a:cxnSpLocks/>
            <a:endCxn id="18" idx="1"/>
          </p:cNvCxnSpPr>
          <p:nvPr/>
        </p:nvCxnSpPr>
        <p:spPr>
          <a:xfrm>
            <a:off x="7887694" y="4349926"/>
            <a:ext cx="852839" cy="275117"/>
          </a:xfrm>
          <a:prstGeom prst="bentConnector3">
            <a:avLst>
              <a:gd name="adj1" fmla="val -346"/>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33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2000"/>
                                        <p:tgtEl>
                                          <p:spTgt spid="1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1)">
                                      <p:cBhvr>
                                        <p:cTn id="48" dur="2000"/>
                                        <p:tgtEl>
                                          <p:spTgt spid="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1)">
                                      <p:cBhvr>
                                        <p:cTn id="54" dur="2000"/>
                                        <p:tgtEl>
                                          <p:spTgt spid="20"/>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p:bldP spid="19" grpId="0"/>
      <p:bldP spid="20" grpId="0"/>
      <p:bldP spid="7" grpId="0" animBg="1"/>
      <p:bldP spid="8" grpId="0" animBg="1"/>
      <p:bldP spid="9" grpId="0" animBg="1"/>
      <p:bldP spid="21"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8472-2DFB-4537-A9DE-3B5FFF145BF2}"/>
              </a:ext>
            </a:extLst>
          </p:cNvPr>
          <p:cNvSpPr>
            <a:spLocks noGrp="1"/>
          </p:cNvSpPr>
          <p:nvPr>
            <p:ph type="title"/>
          </p:nvPr>
        </p:nvSpPr>
        <p:spPr>
          <a:xfrm>
            <a:off x="583988" y="489859"/>
            <a:ext cx="9609825" cy="1231392"/>
          </a:xfrm>
        </p:spPr>
        <p:txBody>
          <a:bodyPr/>
          <a:lstStyle/>
          <a:p>
            <a:r>
              <a:rPr lang="en-GB" noProof="0"/>
              <a:t>Different types of goals (</a:t>
            </a:r>
            <a:r>
              <a:rPr lang="en-GB" noProof="0" err="1"/>
              <a:t>i</a:t>
            </a:r>
            <a:r>
              <a:rPr lang="en-GB" noProof="0"/>
              <a:t>)</a:t>
            </a:r>
          </a:p>
        </p:txBody>
      </p:sp>
      <p:cxnSp>
        <p:nvCxnSpPr>
          <p:cNvPr id="12" name="Straight Connector 11">
            <a:extLst>
              <a:ext uri="{FF2B5EF4-FFF2-40B4-BE49-F238E27FC236}">
                <a16:creationId xmlns:a16="http://schemas.microsoft.com/office/drawing/2014/main" id="{137B08AE-19BA-4E4C-8465-856D813178D4}"/>
              </a:ext>
            </a:extLst>
          </p:cNvPr>
          <p:cNvCxnSpPr>
            <a:cxnSpLocks/>
          </p:cNvCxnSpPr>
          <p:nvPr/>
        </p:nvCxnSpPr>
        <p:spPr>
          <a:xfrm flipH="1">
            <a:off x="1135626" y="1918881"/>
            <a:ext cx="305399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D64F762-5FD7-4C91-89B2-09EA052721F7}"/>
              </a:ext>
            </a:extLst>
          </p:cNvPr>
          <p:cNvSpPr txBox="1"/>
          <p:nvPr/>
        </p:nvSpPr>
        <p:spPr>
          <a:xfrm>
            <a:off x="1024793" y="1428863"/>
            <a:ext cx="3746269" cy="584775"/>
          </a:xfrm>
          <a:prstGeom prst="rect">
            <a:avLst/>
          </a:prstGeom>
          <a:noFill/>
        </p:spPr>
        <p:txBody>
          <a:bodyPr wrap="square" rtlCol="0">
            <a:spAutoFit/>
          </a:bodyPr>
          <a:lstStyle/>
          <a:p>
            <a:r>
              <a:rPr lang="en-GB" sz="3200">
                <a:latin typeface="Georgia" panose="02040502050405020303" pitchFamily="18" charset="0"/>
              </a:rPr>
              <a:t>Resource goals </a:t>
            </a:r>
          </a:p>
        </p:txBody>
      </p:sp>
      <p:grpSp>
        <p:nvGrpSpPr>
          <p:cNvPr id="25" name="Group 24">
            <a:extLst>
              <a:ext uri="{FF2B5EF4-FFF2-40B4-BE49-F238E27FC236}">
                <a16:creationId xmlns:a16="http://schemas.microsoft.com/office/drawing/2014/main" id="{6860375B-7868-445B-BB98-0391E80E71C4}"/>
              </a:ext>
            </a:extLst>
          </p:cNvPr>
          <p:cNvGrpSpPr/>
          <p:nvPr/>
        </p:nvGrpSpPr>
        <p:grpSpPr>
          <a:xfrm>
            <a:off x="4189615" y="1907697"/>
            <a:ext cx="6813663" cy="2691597"/>
            <a:chOff x="4189615" y="1907696"/>
            <a:chExt cx="6813663" cy="2357995"/>
          </a:xfrm>
          <a:solidFill>
            <a:srgbClr val="E55C1F"/>
          </a:solidFill>
        </p:grpSpPr>
        <p:sp>
          <p:nvSpPr>
            <p:cNvPr id="9" name="Rectangle: Single Corner Rounded 8">
              <a:extLst>
                <a:ext uri="{FF2B5EF4-FFF2-40B4-BE49-F238E27FC236}">
                  <a16:creationId xmlns:a16="http://schemas.microsoft.com/office/drawing/2014/main" id="{45A56419-2249-4664-A57A-38846E6D3363}"/>
                </a:ext>
              </a:extLst>
            </p:cNvPr>
            <p:cNvSpPr/>
            <p:nvPr/>
          </p:nvSpPr>
          <p:spPr>
            <a:xfrm>
              <a:off x="4189615" y="1907696"/>
              <a:ext cx="6813663" cy="235799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t">
                <a:buFont typeface="Arial" panose="020B0604020202020204" pitchFamily="34" charset="0"/>
                <a:buChar char="•"/>
              </a:pPr>
              <a:endParaRPr lang="sv-SE" sz="1600" b="1">
                <a:solidFill>
                  <a:schemeClr val="bg1"/>
                </a:solidFill>
                <a:effectLst>
                  <a:outerShdw blurRad="38100" dist="38100" dir="2700000" algn="tl">
                    <a:srgbClr val="000000">
                      <a:alpha val="43137"/>
                    </a:srgbClr>
                  </a:outerShdw>
                </a:effectLst>
                <a:latin typeface="Georgia" panose="02040502050405020303" pitchFamily="18" charset="0"/>
              </a:endParaRPr>
            </a:p>
            <a:p>
              <a:pPr algn="ctr"/>
              <a:endParaRPr lang="sv-SE">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23" name="Rectangle 22">
              <a:extLst>
                <a:ext uri="{FF2B5EF4-FFF2-40B4-BE49-F238E27FC236}">
                  <a16:creationId xmlns:a16="http://schemas.microsoft.com/office/drawing/2014/main" id="{1C968EC3-048C-42CE-8059-B47DCF2BD511}"/>
                </a:ext>
              </a:extLst>
            </p:cNvPr>
            <p:cNvSpPr/>
            <p:nvPr/>
          </p:nvSpPr>
          <p:spPr>
            <a:xfrm>
              <a:off x="4548445" y="2003717"/>
              <a:ext cx="6096000" cy="1590818"/>
            </a:xfrm>
            <a:prstGeom prst="rect">
              <a:avLst/>
            </a:prstGeom>
            <a:grpFill/>
          </p:spPr>
          <p:txBody>
            <a:bodyPr>
              <a:spAutoFit/>
            </a:bodyPr>
            <a:lstStyle/>
            <a:p>
              <a:pPr fontAlgn="t"/>
              <a:r>
                <a:rPr lang="en-GB" sz="2800">
                  <a:solidFill>
                    <a:schemeClr val="bg1"/>
                  </a:solidFill>
                  <a:effectLst>
                    <a:outerShdw blurRad="38100" dist="38100" dir="2700000" algn="tl">
                      <a:srgbClr val="000000">
                        <a:alpha val="43137"/>
                      </a:srgbClr>
                    </a:outerShdw>
                  </a:effectLst>
                  <a:latin typeface="Georgia" panose="02040502050405020303" pitchFamily="18" charset="0"/>
                </a:rPr>
                <a:t>Make clear what goals the Municipality has for the use of resources in the citizen dialogue process. </a:t>
              </a:r>
            </a:p>
          </p:txBody>
        </p:sp>
      </p:grpSp>
    </p:spTree>
    <p:extLst>
      <p:ext uri="{BB962C8B-B14F-4D97-AF65-F5344CB8AC3E}">
        <p14:creationId xmlns:p14="http://schemas.microsoft.com/office/powerpoint/2010/main" val="3389164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8472-2DFB-4537-A9DE-3B5FFF145BF2}"/>
              </a:ext>
            </a:extLst>
          </p:cNvPr>
          <p:cNvSpPr>
            <a:spLocks noGrp="1"/>
          </p:cNvSpPr>
          <p:nvPr>
            <p:ph type="title"/>
          </p:nvPr>
        </p:nvSpPr>
        <p:spPr>
          <a:xfrm>
            <a:off x="583988" y="489859"/>
            <a:ext cx="9609825" cy="1231392"/>
          </a:xfrm>
        </p:spPr>
        <p:txBody>
          <a:bodyPr/>
          <a:lstStyle/>
          <a:p>
            <a:r>
              <a:rPr lang="en-GB"/>
              <a:t>Different types of goals (ii)</a:t>
            </a:r>
            <a:endParaRPr lang="en-GB" noProof="0"/>
          </a:p>
        </p:txBody>
      </p:sp>
      <p:cxnSp>
        <p:nvCxnSpPr>
          <p:cNvPr id="12" name="Straight Connector 11">
            <a:extLst>
              <a:ext uri="{FF2B5EF4-FFF2-40B4-BE49-F238E27FC236}">
                <a16:creationId xmlns:a16="http://schemas.microsoft.com/office/drawing/2014/main" id="{137B08AE-19BA-4E4C-8465-856D813178D4}"/>
              </a:ext>
            </a:extLst>
          </p:cNvPr>
          <p:cNvCxnSpPr>
            <a:cxnSpLocks/>
          </p:cNvCxnSpPr>
          <p:nvPr/>
        </p:nvCxnSpPr>
        <p:spPr>
          <a:xfrm flipH="1">
            <a:off x="1135626" y="1918881"/>
            <a:ext cx="305399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2A12C29-D397-4AF6-853A-0D610CB6587E}"/>
              </a:ext>
            </a:extLst>
          </p:cNvPr>
          <p:cNvSpPr txBox="1"/>
          <p:nvPr/>
        </p:nvSpPr>
        <p:spPr>
          <a:xfrm>
            <a:off x="1024793" y="1428863"/>
            <a:ext cx="3746269" cy="584775"/>
          </a:xfrm>
          <a:prstGeom prst="rect">
            <a:avLst/>
          </a:prstGeom>
          <a:noFill/>
        </p:spPr>
        <p:txBody>
          <a:bodyPr wrap="square" rtlCol="0">
            <a:spAutoFit/>
          </a:bodyPr>
          <a:lstStyle/>
          <a:p>
            <a:r>
              <a:rPr lang="en-GB" sz="3200">
                <a:latin typeface="Georgia" panose="02040502050405020303" pitchFamily="18" charset="0"/>
              </a:rPr>
              <a:t>Process goals</a:t>
            </a:r>
          </a:p>
        </p:txBody>
      </p:sp>
      <p:grpSp>
        <p:nvGrpSpPr>
          <p:cNvPr id="26" name="Group 25">
            <a:extLst>
              <a:ext uri="{FF2B5EF4-FFF2-40B4-BE49-F238E27FC236}">
                <a16:creationId xmlns:a16="http://schemas.microsoft.com/office/drawing/2014/main" id="{20FBF074-7E31-4DCC-9073-F0EA836A4345}"/>
              </a:ext>
            </a:extLst>
          </p:cNvPr>
          <p:cNvGrpSpPr/>
          <p:nvPr/>
        </p:nvGrpSpPr>
        <p:grpSpPr>
          <a:xfrm>
            <a:off x="4189615" y="1912256"/>
            <a:ext cx="6813663" cy="3137412"/>
            <a:chOff x="4189614" y="4247904"/>
            <a:chExt cx="6813663" cy="2083236"/>
          </a:xfrm>
          <a:solidFill>
            <a:srgbClr val="E55C1F"/>
          </a:solidFill>
        </p:grpSpPr>
        <p:sp>
          <p:nvSpPr>
            <p:cNvPr id="10" name="Rectangle: Single Corner Rounded 9">
              <a:extLst>
                <a:ext uri="{FF2B5EF4-FFF2-40B4-BE49-F238E27FC236}">
                  <a16:creationId xmlns:a16="http://schemas.microsoft.com/office/drawing/2014/main" id="{7134FC0B-62B6-404C-B482-DA3349CED3D7}"/>
                </a:ext>
              </a:extLst>
            </p:cNvPr>
            <p:cNvSpPr/>
            <p:nvPr/>
          </p:nvSpPr>
          <p:spPr>
            <a:xfrm>
              <a:off x="4189614" y="4247904"/>
              <a:ext cx="6813663" cy="2083236"/>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t">
                <a:buFont typeface="Arial" panose="020B0604020202020204" pitchFamily="34" charset="0"/>
                <a:buChar char="•"/>
              </a:pPr>
              <a:endParaRPr lang="sv-SE" sz="1600">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24" name="Rectangle 23">
              <a:extLst>
                <a:ext uri="{FF2B5EF4-FFF2-40B4-BE49-F238E27FC236}">
                  <a16:creationId xmlns:a16="http://schemas.microsoft.com/office/drawing/2014/main" id="{2FA1B588-6EB9-43B4-94C6-0CD2E9C9F4EF}"/>
                </a:ext>
              </a:extLst>
            </p:cNvPr>
            <p:cNvSpPr/>
            <p:nvPr/>
          </p:nvSpPr>
          <p:spPr>
            <a:xfrm>
              <a:off x="4548445" y="4374703"/>
              <a:ext cx="6096000" cy="1777959"/>
            </a:xfrm>
            <a:prstGeom prst="rect">
              <a:avLst/>
            </a:prstGeom>
            <a:grpFill/>
          </p:spPr>
          <p:txBody>
            <a:bodyPr>
              <a:spAutoFit/>
            </a:bodyPr>
            <a:lstStyle/>
            <a:p>
              <a:pPr fontAlgn="t"/>
              <a:r>
                <a:rPr lang="en-GB" sz="2800">
                  <a:solidFill>
                    <a:schemeClr val="bg1"/>
                  </a:solidFill>
                  <a:effectLst>
                    <a:outerShdw blurRad="38100" dist="38100" dir="2700000" algn="tl">
                      <a:srgbClr val="000000">
                        <a:alpha val="43137"/>
                      </a:srgbClr>
                    </a:outerShdw>
                  </a:effectLst>
                  <a:latin typeface="Georgia" panose="02040502050405020303" pitchFamily="18" charset="0"/>
                </a:rPr>
                <a:t>Make clear what process goals exist for the citizen dialogue. Often there are quantitative measures, such as the number of participants, the gender balance, age representation etc. </a:t>
              </a:r>
            </a:p>
          </p:txBody>
        </p:sp>
      </p:grpSp>
    </p:spTree>
    <p:extLst>
      <p:ext uri="{BB962C8B-B14F-4D97-AF65-F5344CB8AC3E}">
        <p14:creationId xmlns:p14="http://schemas.microsoft.com/office/powerpoint/2010/main" val="207677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8472-2DFB-4537-A9DE-3B5FFF145BF2}"/>
              </a:ext>
            </a:extLst>
          </p:cNvPr>
          <p:cNvSpPr>
            <a:spLocks noGrp="1"/>
          </p:cNvSpPr>
          <p:nvPr>
            <p:ph type="title"/>
          </p:nvPr>
        </p:nvSpPr>
        <p:spPr>
          <a:xfrm>
            <a:off x="583988" y="489859"/>
            <a:ext cx="9609825" cy="1231392"/>
          </a:xfrm>
        </p:spPr>
        <p:txBody>
          <a:bodyPr/>
          <a:lstStyle/>
          <a:p>
            <a:r>
              <a:rPr lang="en-GB"/>
              <a:t>Different types of goals (iii)</a:t>
            </a:r>
            <a:endParaRPr lang="en-GB" noProof="0"/>
          </a:p>
        </p:txBody>
      </p:sp>
      <p:cxnSp>
        <p:nvCxnSpPr>
          <p:cNvPr id="12" name="Straight Connector 11">
            <a:extLst>
              <a:ext uri="{FF2B5EF4-FFF2-40B4-BE49-F238E27FC236}">
                <a16:creationId xmlns:a16="http://schemas.microsoft.com/office/drawing/2014/main" id="{137B08AE-19BA-4E4C-8465-856D813178D4}"/>
              </a:ext>
            </a:extLst>
          </p:cNvPr>
          <p:cNvCxnSpPr>
            <a:cxnSpLocks/>
          </p:cNvCxnSpPr>
          <p:nvPr/>
        </p:nvCxnSpPr>
        <p:spPr>
          <a:xfrm flipH="1">
            <a:off x="1135626" y="1918881"/>
            <a:ext cx="305399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CE16ADE-A728-4D6C-947B-767069893C84}"/>
              </a:ext>
            </a:extLst>
          </p:cNvPr>
          <p:cNvSpPr txBox="1"/>
          <p:nvPr/>
        </p:nvSpPr>
        <p:spPr>
          <a:xfrm>
            <a:off x="1024793" y="1415431"/>
            <a:ext cx="3746269" cy="707578"/>
          </a:xfrm>
          <a:prstGeom prst="rect">
            <a:avLst/>
          </a:prstGeom>
          <a:noFill/>
        </p:spPr>
        <p:txBody>
          <a:bodyPr wrap="square" rtlCol="0">
            <a:noAutofit/>
          </a:bodyPr>
          <a:lstStyle/>
          <a:p>
            <a:r>
              <a:rPr lang="en-GB" sz="3200">
                <a:latin typeface="Georgia" panose="02040502050405020303" pitchFamily="18" charset="0"/>
              </a:rPr>
              <a:t>Result goals</a:t>
            </a:r>
          </a:p>
        </p:txBody>
      </p:sp>
      <p:grpSp>
        <p:nvGrpSpPr>
          <p:cNvPr id="17" name="Group 16">
            <a:extLst>
              <a:ext uri="{FF2B5EF4-FFF2-40B4-BE49-F238E27FC236}">
                <a16:creationId xmlns:a16="http://schemas.microsoft.com/office/drawing/2014/main" id="{94699023-7C51-453C-9104-79BA7C111553}"/>
              </a:ext>
            </a:extLst>
          </p:cNvPr>
          <p:cNvGrpSpPr/>
          <p:nvPr/>
        </p:nvGrpSpPr>
        <p:grpSpPr>
          <a:xfrm>
            <a:off x="4189615" y="1915905"/>
            <a:ext cx="6813663" cy="4184289"/>
            <a:chOff x="4189615" y="1907696"/>
            <a:chExt cx="6813663" cy="1843511"/>
          </a:xfrm>
          <a:solidFill>
            <a:srgbClr val="E55C1F"/>
          </a:solidFill>
        </p:grpSpPr>
        <p:sp>
          <p:nvSpPr>
            <p:cNvPr id="18" name="Rectangle: Single Corner Rounded 17">
              <a:extLst>
                <a:ext uri="{FF2B5EF4-FFF2-40B4-BE49-F238E27FC236}">
                  <a16:creationId xmlns:a16="http://schemas.microsoft.com/office/drawing/2014/main" id="{721AB13F-7B7C-4ECF-9E13-3488015F33D5}"/>
                </a:ext>
              </a:extLst>
            </p:cNvPr>
            <p:cNvSpPr/>
            <p:nvPr/>
          </p:nvSpPr>
          <p:spPr>
            <a:xfrm>
              <a:off x="4189615" y="1907696"/>
              <a:ext cx="6813663" cy="184351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t">
                <a:buFont typeface="Arial" panose="020B0604020202020204" pitchFamily="34" charset="0"/>
                <a:buChar char="•"/>
              </a:pPr>
              <a:endParaRPr lang="sv-SE" sz="1600" b="1">
                <a:solidFill>
                  <a:schemeClr val="bg1"/>
                </a:solidFill>
                <a:effectLst>
                  <a:outerShdw blurRad="38100" dist="38100" dir="2700000" algn="tl">
                    <a:srgbClr val="000000">
                      <a:alpha val="43137"/>
                    </a:srgbClr>
                  </a:outerShdw>
                </a:effectLst>
                <a:latin typeface="Georgia" panose="02040502050405020303" pitchFamily="18" charset="0"/>
              </a:endParaRPr>
            </a:p>
            <a:p>
              <a:pPr algn="ctr"/>
              <a:endParaRPr lang="sv-SE">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19" name="Rectangle 18">
              <a:extLst>
                <a:ext uri="{FF2B5EF4-FFF2-40B4-BE49-F238E27FC236}">
                  <a16:creationId xmlns:a16="http://schemas.microsoft.com/office/drawing/2014/main" id="{A429A603-A304-4306-B550-E5D76912A130}"/>
                </a:ext>
              </a:extLst>
            </p:cNvPr>
            <p:cNvSpPr/>
            <p:nvPr/>
          </p:nvSpPr>
          <p:spPr>
            <a:xfrm>
              <a:off x="4548445" y="2003717"/>
              <a:ext cx="6096000" cy="1559400"/>
            </a:xfrm>
            <a:prstGeom prst="rect">
              <a:avLst/>
            </a:prstGeom>
            <a:grpFill/>
          </p:spPr>
          <p:txBody>
            <a:bodyPr>
              <a:spAutoFit/>
            </a:bodyPr>
            <a:lstStyle/>
            <a:p>
              <a:pPr fontAlgn="t"/>
              <a:r>
                <a:rPr lang="en-GB" sz="2800">
                  <a:solidFill>
                    <a:schemeClr val="bg1"/>
                  </a:solidFill>
                  <a:effectLst>
                    <a:outerShdw blurRad="38100" dist="38100" dir="2700000" algn="tl">
                      <a:srgbClr val="000000">
                        <a:alpha val="43137"/>
                      </a:srgbClr>
                    </a:outerShdw>
                  </a:effectLst>
                  <a:latin typeface="Georgia" panose="02040502050405020303" pitchFamily="18" charset="0"/>
                </a:rPr>
                <a:t>Make clear what the intended end goal of the dialogue is. In Sweden Municipalities have mainly focussed on goals to strengthen local democracy and make public services more efficient. Result goals often include measures of participant satisfaction. </a:t>
              </a:r>
            </a:p>
          </p:txBody>
        </p:sp>
      </p:grpSp>
    </p:spTree>
    <p:extLst>
      <p:ext uri="{BB962C8B-B14F-4D97-AF65-F5344CB8AC3E}">
        <p14:creationId xmlns:p14="http://schemas.microsoft.com/office/powerpoint/2010/main" val="121985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76610" y="218623"/>
            <a:ext cx="10451030" cy="999420"/>
          </a:xfrm>
        </p:spPr>
        <p:txBody>
          <a:bodyPr/>
          <a:lstStyle/>
          <a:p>
            <a:r>
              <a:rPr lang="sv-SE" sz="3200" err="1">
                <a:solidFill>
                  <a:srgbClr val="002060"/>
                </a:solidFill>
              </a:rPr>
              <a:t>But</a:t>
            </a:r>
            <a:r>
              <a:rPr lang="sv-SE" sz="3200">
                <a:solidFill>
                  <a:srgbClr val="002060"/>
                </a:solidFill>
              </a:rPr>
              <a:t>!  – </a:t>
            </a:r>
            <a:r>
              <a:rPr lang="sv-SE" sz="3200" err="1">
                <a:solidFill>
                  <a:srgbClr val="002060"/>
                </a:solidFill>
              </a:rPr>
              <a:t>constituency</a:t>
            </a:r>
            <a:r>
              <a:rPr lang="sv-SE" sz="3200">
                <a:solidFill>
                  <a:srgbClr val="002060"/>
                </a:solidFill>
              </a:rPr>
              <a:t> 2018 (2014)</a:t>
            </a:r>
          </a:p>
        </p:txBody>
      </p:sp>
      <p:sp>
        <p:nvSpPr>
          <p:cNvPr id="6" name="Platshållare för innehåll 5"/>
          <p:cNvSpPr>
            <a:spLocks noGrp="1"/>
          </p:cNvSpPr>
          <p:nvPr>
            <p:ph idx="1"/>
          </p:nvPr>
        </p:nvSpPr>
        <p:spPr>
          <a:xfrm>
            <a:off x="623392" y="1412776"/>
            <a:ext cx="10972800" cy="4060824"/>
          </a:xfrm>
        </p:spPr>
        <p:txBody>
          <a:bodyPr>
            <a:normAutofit/>
          </a:bodyPr>
          <a:lstStyle/>
          <a:p>
            <a:pPr marL="0" indent="0" fontAlgn="b">
              <a:buNone/>
            </a:pPr>
            <a:endParaRPr lang="sv-SE"/>
          </a:p>
        </p:txBody>
      </p:sp>
      <p:graphicFrame>
        <p:nvGraphicFramePr>
          <p:cNvPr id="7" name="Tabell 6"/>
          <p:cNvGraphicFramePr>
            <a:graphicFrameLocks noGrp="1"/>
          </p:cNvGraphicFramePr>
          <p:nvPr/>
        </p:nvGraphicFramePr>
        <p:xfrm>
          <a:off x="588816" y="1385453"/>
          <a:ext cx="10956638" cy="4616551"/>
        </p:xfrm>
        <a:graphic>
          <a:graphicData uri="http://schemas.openxmlformats.org/drawingml/2006/table">
            <a:tbl>
              <a:tblPr firstRow="1" bandRow="1">
                <a:tableStyleId>{5C22544A-7EE6-4342-B048-85BDC9FD1C3A}</a:tableStyleId>
              </a:tblPr>
              <a:tblGrid>
                <a:gridCol w="2343622">
                  <a:extLst>
                    <a:ext uri="{9D8B030D-6E8A-4147-A177-3AD203B41FA5}">
                      <a16:colId xmlns:a16="http://schemas.microsoft.com/office/drawing/2014/main" val="20000"/>
                    </a:ext>
                  </a:extLst>
                </a:gridCol>
                <a:gridCol w="2758196">
                  <a:extLst>
                    <a:ext uri="{9D8B030D-6E8A-4147-A177-3AD203B41FA5}">
                      <a16:colId xmlns:a16="http://schemas.microsoft.com/office/drawing/2014/main" val="20001"/>
                    </a:ext>
                  </a:extLst>
                </a:gridCol>
                <a:gridCol w="2927410">
                  <a:extLst>
                    <a:ext uri="{9D8B030D-6E8A-4147-A177-3AD203B41FA5}">
                      <a16:colId xmlns:a16="http://schemas.microsoft.com/office/drawing/2014/main" val="20002"/>
                    </a:ext>
                  </a:extLst>
                </a:gridCol>
                <a:gridCol w="2927410">
                  <a:extLst>
                    <a:ext uri="{9D8B030D-6E8A-4147-A177-3AD203B41FA5}">
                      <a16:colId xmlns:a16="http://schemas.microsoft.com/office/drawing/2014/main" val="3265233246"/>
                    </a:ext>
                  </a:extLst>
                </a:gridCol>
              </a:tblGrid>
              <a:tr h="631994">
                <a:tc>
                  <a:txBody>
                    <a:bodyPr/>
                    <a:lstStyle/>
                    <a:p>
                      <a:r>
                        <a:rPr lang="sv-SE"/>
                        <a:t>Kommun</a:t>
                      </a:r>
                    </a:p>
                  </a:txBody>
                  <a:tcPr marL="121920" marR="121920"/>
                </a:tc>
                <a:tc>
                  <a:txBody>
                    <a:bodyPr/>
                    <a:lstStyle/>
                    <a:p>
                      <a:pPr algn="ctr"/>
                      <a:r>
                        <a:rPr lang="sv-SE"/>
                        <a:t>Valdistrikt med högst valdeltagande</a:t>
                      </a:r>
                    </a:p>
                  </a:txBody>
                  <a:tcPr marL="121920" marR="121920"/>
                </a:tc>
                <a:tc>
                  <a:txBody>
                    <a:bodyPr/>
                    <a:lstStyle/>
                    <a:p>
                      <a:pPr algn="ctr"/>
                      <a:r>
                        <a:rPr lang="sv-SE"/>
                        <a:t>Valdistrikt med lägst</a:t>
                      </a:r>
                      <a:r>
                        <a:rPr lang="sv-SE" baseline="0"/>
                        <a:t> valdeltagande</a:t>
                      </a:r>
                      <a:endParaRPr lang="sv-SE"/>
                    </a:p>
                  </a:txBody>
                  <a:tcPr marL="121920" marR="121920"/>
                </a:tc>
                <a:tc>
                  <a:txBody>
                    <a:bodyPr/>
                    <a:lstStyle/>
                    <a:p>
                      <a:pPr algn="ctr"/>
                      <a:r>
                        <a:rPr lang="sv-SE"/>
                        <a:t>Differens</a:t>
                      </a:r>
                    </a:p>
                  </a:txBody>
                  <a:tcPr marL="121920" marR="121920"/>
                </a:tc>
                <a:extLst>
                  <a:ext uri="{0D108BD9-81ED-4DB2-BD59-A6C34878D82A}">
                    <a16:rowId xmlns:a16="http://schemas.microsoft.com/office/drawing/2014/main" val="10000"/>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Göteborg</a:t>
                      </a:r>
                      <a:endParaRPr lang="sv-SE"/>
                    </a:p>
                  </a:txBody>
                  <a:tcPr marL="121920" marR="121920"/>
                </a:tc>
                <a:tc>
                  <a:txBody>
                    <a:bodyPr/>
                    <a:lstStyle/>
                    <a:p>
                      <a:pPr algn="ctr"/>
                      <a:r>
                        <a:rPr lang="sv-SE"/>
                        <a:t>94,0</a:t>
                      </a:r>
                      <a:r>
                        <a:rPr lang="sv-SE" baseline="0"/>
                        <a:t> </a:t>
                      </a:r>
                      <a:r>
                        <a:rPr lang="sv-SE"/>
                        <a:t>(92,6) </a:t>
                      </a:r>
                    </a:p>
                  </a:txBody>
                  <a:tcPr marL="121920" marR="121920"/>
                </a:tc>
                <a:tc>
                  <a:txBody>
                    <a:bodyPr/>
                    <a:lstStyle/>
                    <a:p>
                      <a:pPr algn="ctr"/>
                      <a:r>
                        <a:rPr lang="sv-SE"/>
                        <a:t>41,2 (37,4)</a:t>
                      </a:r>
                    </a:p>
                  </a:txBody>
                  <a:tcPr marL="121920" marR="121920"/>
                </a:tc>
                <a:tc>
                  <a:txBody>
                    <a:bodyPr/>
                    <a:lstStyle/>
                    <a:p>
                      <a:pPr algn="ctr"/>
                      <a:r>
                        <a:rPr lang="sv-SE"/>
                        <a:t>52,9 (55,2)</a:t>
                      </a:r>
                    </a:p>
                  </a:txBody>
                  <a:tcPr marL="121920" marR="121920"/>
                </a:tc>
                <a:extLst>
                  <a:ext uri="{0D108BD9-81ED-4DB2-BD59-A6C34878D82A}">
                    <a16:rowId xmlns:a16="http://schemas.microsoft.com/office/drawing/2014/main" val="10001"/>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Stockholm</a:t>
                      </a:r>
                      <a:endParaRPr lang="sv-SE"/>
                    </a:p>
                  </a:txBody>
                  <a:tcPr marL="121920" marR="121920"/>
                </a:tc>
                <a:tc>
                  <a:txBody>
                    <a:bodyPr/>
                    <a:lstStyle/>
                    <a:p>
                      <a:pPr algn="ctr"/>
                      <a:r>
                        <a:rPr lang="sv-SE"/>
                        <a:t>95,7 (94,8)</a:t>
                      </a:r>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a:t>45,7 (40,8)</a:t>
                      </a:r>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a:t>50 (54,0)</a:t>
                      </a:r>
                    </a:p>
                  </a:txBody>
                  <a:tcPr marL="121920" marR="121920"/>
                </a:tc>
                <a:extLst>
                  <a:ext uri="{0D108BD9-81ED-4DB2-BD59-A6C34878D82A}">
                    <a16:rowId xmlns:a16="http://schemas.microsoft.com/office/drawing/2014/main" val="10002"/>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Södertälje</a:t>
                      </a:r>
                      <a:endParaRPr lang="sv-SE"/>
                    </a:p>
                  </a:txBody>
                  <a:tcPr marL="121920" marR="121920"/>
                </a:tc>
                <a:tc>
                  <a:txBody>
                    <a:bodyPr/>
                    <a:lstStyle/>
                    <a:p>
                      <a:pPr algn="ctr"/>
                      <a:r>
                        <a:rPr lang="sv-SE"/>
                        <a:t>86,9 (86,8)</a:t>
                      </a:r>
                      <a:r>
                        <a:rPr lang="sv-SE" baseline="0"/>
                        <a:t> </a:t>
                      </a:r>
                      <a:endParaRPr lang="sv-SE"/>
                    </a:p>
                  </a:txBody>
                  <a:tcPr marL="121920" marR="121920"/>
                </a:tc>
                <a:tc>
                  <a:txBody>
                    <a:bodyPr/>
                    <a:lstStyle/>
                    <a:p>
                      <a:pPr algn="ctr"/>
                      <a:r>
                        <a:rPr lang="sv-SE"/>
                        <a:t>37,7 (42,5)</a:t>
                      </a:r>
                    </a:p>
                  </a:txBody>
                  <a:tcPr marL="121920" marR="121920"/>
                </a:tc>
                <a:tc>
                  <a:txBody>
                    <a:bodyPr/>
                    <a:lstStyle/>
                    <a:p>
                      <a:pPr algn="ctr"/>
                      <a:r>
                        <a:rPr lang="sv-SE"/>
                        <a:t>49,2 (44,3)</a:t>
                      </a:r>
                    </a:p>
                  </a:txBody>
                  <a:tcPr marL="121920" marR="121920"/>
                </a:tc>
                <a:extLst>
                  <a:ext uri="{0D108BD9-81ED-4DB2-BD59-A6C34878D82A}">
                    <a16:rowId xmlns:a16="http://schemas.microsoft.com/office/drawing/2014/main" val="10003"/>
                  </a:ext>
                </a:extLst>
              </a:tr>
              <a:tr h="369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Huddinge</a:t>
                      </a:r>
                      <a:endParaRPr lang="sv-SE"/>
                    </a:p>
                  </a:txBody>
                  <a:tcPr marL="121920" marR="121920"/>
                </a:tc>
                <a:tc>
                  <a:txBody>
                    <a:bodyPr/>
                    <a:lstStyle/>
                    <a:p>
                      <a:pPr algn="ctr"/>
                      <a:r>
                        <a:rPr lang="sv-SE"/>
                        <a:t>90,8 (91,9)</a:t>
                      </a:r>
                    </a:p>
                  </a:txBody>
                  <a:tcPr marL="121920" marR="121920"/>
                </a:tc>
                <a:tc>
                  <a:txBody>
                    <a:bodyPr/>
                    <a:lstStyle/>
                    <a:p>
                      <a:pPr algn="ctr"/>
                      <a:r>
                        <a:rPr lang="sv-SE"/>
                        <a:t>43,2 (46,1)</a:t>
                      </a:r>
                    </a:p>
                  </a:txBody>
                  <a:tcPr marL="121920" marR="121920"/>
                </a:tc>
                <a:tc>
                  <a:txBody>
                    <a:bodyPr/>
                    <a:lstStyle/>
                    <a:p>
                      <a:pPr algn="ctr"/>
                      <a:r>
                        <a:rPr lang="sv-SE"/>
                        <a:t>47,6 (45,8)</a:t>
                      </a:r>
                    </a:p>
                  </a:txBody>
                  <a:tcPr marL="121920" marR="121920"/>
                </a:tc>
                <a:extLst>
                  <a:ext uri="{0D108BD9-81ED-4DB2-BD59-A6C34878D82A}">
                    <a16:rowId xmlns:a16="http://schemas.microsoft.com/office/drawing/2014/main" val="10004"/>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Malmö</a:t>
                      </a:r>
                      <a:endParaRPr lang="sv-SE"/>
                    </a:p>
                  </a:txBody>
                  <a:tcPr marL="121920" marR="121920"/>
                </a:tc>
                <a:tc>
                  <a:txBody>
                    <a:bodyPr/>
                    <a:lstStyle/>
                    <a:p>
                      <a:pPr algn="ctr"/>
                      <a:r>
                        <a:rPr lang="sv-SE"/>
                        <a:t>94,2 (93,4)</a:t>
                      </a:r>
                    </a:p>
                  </a:txBody>
                  <a:tcPr marL="121920" marR="121920"/>
                </a:tc>
                <a:tc>
                  <a:txBody>
                    <a:bodyPr/>
                    <a:lstStyle/>
                    <a:p>
                      <a:pPr algn="ctr"/>
                      <a:r>
                        <a:rPr lang="sv-SE"/>
                        <a:t>49,9 (39,7)</a:t>
                      </a:r>
                    </a:p>
                  </a:txBody>
                  <a:tcPr marL="121920" marR="121920"/>
                </a:tc>
                <a:tc>
                  <a:txBody>
                    <a:bodyPr/>
                    <a:lstStyle/>
                    <a:p>
                      <a:pPr algn="ctr"/>
                      <a:r>
                        <a:rPr lang="sv-SE"/>
                        <a:t>44,2 (53,7)</a:t>
                      </a:r>
                    </a:p>
                  </a:txBody>
                  <a:tcPr marL="121920" marR="121920"/>
                </a:tc>
                <a:extLst>
                  <a:ext uri="{0D108BD9-81ED-4DB2-BD59-A6C34878D82A}">
                    <a16:rowId xmlns:a16="http://schemas.microsoft.com/office/drawing/2014/main" val="10005"/>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Uppsala</a:t>
                      </a:r>
                      <a:endParaRPr lang="sv-SE"/>
                    </a:p>
                  </a:txBody>
                  <a:tcPr marL="121920" marR="121920"/>
                </a:tc>
                <a:tc>
                  <a:txBody>
                    <a:bodyPr/>
                    <a:lstStyle/>
                    <a:p>
                      <a:pPr algn="ctr"/>
                      <a:r>
                        <a:rPr lang="sv-SE"/>
                        <a:t>94,1 (93,8)</a:t>
                      </a:r>
                    </a:p>
                  </a:txBody>
                  <a:tcPr marL="121920" marR="121920"/>
                </a:tc>
                <a:tc>
                  <a:txBody>
                    <a:bodyPr/>
                    <a:lstStyle/>
                    <a:p>
                      <a:pPr algn="ctr"/>
                      <a:r>
                        <a:rPr lang="sv-SE"/>
                        <a:t>51,4 (57,7)</a:t>
                      </a:r>
                    </a:p>
                  </a:txBody>
                  <a:tcPr marL="121920" marR="121920"/>
                </a:tc>
                <a:tc>
                  <a:txBody>
                    <a:bodyPr/>
                    <a:lstStyle/>
                    <a:p>
                      <a:pPr algn="ctr"/>
                      <a:r>
                        <a:rPr lang="sv-SE"/>
                        <a:t>42,8 (36,1)</a:t>
                      </a:r>
                    </a:p>
                  </a:txBody>
                  <a:tcPr marL="121920" marR="121920"/>
                </a:tc>
                <a:extLst>
                  <a:ext uri="{0D108BD9-81ED-4DB2-BD59-A6C34878D82A}">
                    <a16:rowId xmlns:a16="http://schemas.microsoft.com/office/drawing/2014/main" val="10006"/>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Haninge</a:t>
                      </a:r>
                      <a:endParaRPr lang="sv-SE"/>
                    </a:p>
                  </a:txBody>
                  <a:tcPr marL="121920" marR="121920"/>
                </a:tc>
                <a:tc>
                  <a:txBody>
                    <a:bodyPr/>
                    <a:lstStyle/>
                    <a:p>
                      <a:pPr algn="ctr"/>
                      <a:r>
                        <a:rPr lang="sv-SE"/>
                        <a:t>88,0 (89,8)</a:t>
                      </a:r>
                    </a:p>
                  </a:txBody>
                  <a:tcPr marL="121920" marR="121920"/>
                </a:tc>
                <a:tc>
                  <a:txBody>
                    <a:bodyPr/>
                    <a:lstStyle/>
                    <a:p>
                      <a:pPr algn="ctr"/>
                      <a:r>
                        <a:rPr lang="sv-SE"/>
                        <a:t>45,3 (44,6)</a:t>
                      </a:r>
                    </a:p>
                  </a:txBody>
                  <a:tcPr marL="121920" marR="121920"/>
                </a:tc>
                <a:tc>
                  <a:txBody>
                    <a:bodyPr/>
                    <a:lstStyle/>
                    <a:p>
                      <a:pPr algn="ctr"/>
                      <a:r>
                        <a:rPr lang="sv-SE"/>
                        <a:t>42,7 (45,2)</a:t>
                      </a:r>
                    </a:p>
                  </a:txBody>
                  <a:tcPr marL="121920" marR="121920"/>
                </a:tc>
                <a:extLst>
                  <a:ext uri="{0D108BD9-81ED-4DB2-BD59-A6C34878D82A}">
                    <a16:rowId xmlns:a16="http://schemas.microsoft.com/office/drawing/2014/main" val="10007"/>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Borås</a:t>
                      </a:r>
                      <a:endParaRPr lang="sv-SE"/>
                    </a:p>
                  </a:txBody>
                  <a:tcPr marL="121920" marR="121920"/>
                </a:tc>
                <a:tc>
                  <a:txBody>
                    <a:bodyPr/>
                    <a:lstStyle/>
                    <a:p>
                      <a:pPr algn="ctr"/>
                      <a:r>
                        <a:rPr lang="sv-SE"/>
                        <a:t>94,6 (92,5)</a:t>
                      </a:r>
                    </a:p>
                  </a:txBody>
                  <a:tcPr marL="121920" marR="121920"/>
                </a:tc>
                <a:tc>
                  <a:txBody>
                    <a:bodyPr/>
                    <a:lstStyle/>
                    <a:p>
                      <a:pPr algn="ctr"/>
                      <a:r>
                        <a:rPr lang="sv-SE"/>
                        <a:t>52,7 (50,5)</a:t>
                      </a:r>
                    </a:p>
                  </a:txBody>
                  <a:tcPr marL="121920" marR="121920"/>
                </a:tc>
                <a:tc>
                  <a:txBody>
                    <a:bodyPr/>
                    <a:lstStyle/>
                    <a:p>
                      <a:pPr algn="ctr"/>
                      <a:r>
                        <a:rPr lang="sv-SE"/>
                        <a:t>41,9 (42,0)</a:t>
                      </a:r>
                    </a:p>
                  </a:txBody>
                  <a:tcPr marL="121920" marR="121920"/>
                </a:tc>
                <a:extLst>
                  <a:ext uri="{0D108BD9-81ED-4DB2-BD59-A6C34878D82A}">
                    <a16:rowId xmlns:a16="http://schemas.microsoft.com/office/drawing/2014/main" val="10008"/>
                  </a:ext>
                </a:extLst>
              </a:tr>
              <a:tr h="400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a:t>Botkyrka</a:t>
                      </a:r>
                      <a:endParaRPr lang="sv-SE"/>
                    </a:p>
                  </a:txBody>
                  <a:tcPr marL="121920" marR="121920"/>
                </a:tc>
                <a:tc>
                  <a:txBody>
                    <a:bodyPr/>
                    <a:lstStyle/>
                    <a:p>
                      <a:pPr algn="ctr"/>
                      <a:r>
                        <a:rPr lang="sv-SE"/>
                        <a:t>90,1 (90,9)</a:t>
                      </a:r>
                    </a:p>
                  </a:txBody>
                  <a:tcPr marL="121920" marR="121920"/>
                </a:tc>
                <a:tc>
                  <a:txBody>
                    <a:bodyPr/>
                    <a:lstStyle/>
                    <a:p>
                      <a:pPr algn="ctr"/>
                      <a:r>
                        <a:rPr lang="sv-SE"/>
                        <a:t>49,0</a:t>
                      </a:r>
                      <a:r>
                        <a:rPr lang="sv-SE" baseline="0"/>
                        <a:t> (42,3)</a:t>
                      </a:r>
                      <a:endParaRPr lang="sv-SE"/>
                    </a:p>
                  </a:txBody>
                  <a:tcPr marL="121920" marR="121920"/>
                </a:tc>
                <a:tc>
                  <a:txBody>
                    <a:bodyPr/>
                    <a:lstStyle/>
                    <a:p>
                      <a:pPr algn="ctr"/>
                      <a:r>
                        <a:rPr lang="sv-SE"/>
                        <a:t>41,1 (48,6)</a:t>
                      </a:r>
                    </a:p>
                  </a:txBody>
                  <a:tcPr marL="121920" marR="121920"/>
                </a:tc>
                <a:extLst>
                  <a:ext uri="{0D108BD9-81ED-4DB2-BD59-A6C34878D82A}">
                    <a16:rowId xmlns:a16="http://schemas.microsoft.com/office/drawing/2014/main" val="10009"/>
                  </a:ext>
                </a:extLst>
              </a:tr>
              <a:tr h="400736">
                <a:tc>
                  <a:txBody>
                    <a:bodyPr/>
                    <a:lstStyle/>
                    <a:p>
                      <a:pPr marL="0" indent="0" fontAlgn="b">
                        <a:buNone/>
                      </a:pPr>
                      <a:r>
                        <a:rPr lang="sv-SE" b="1"/>
                        <a:t>Sigtuna</a:t>
                      </a:r>
                      <a:endParaRPr lang="sv-SE"/>
                    </a:p>
                  </a:txBody>
                  <a:tcPr marL="121920" marR="121920"/>
                </a:tc>
                <a:tc>
                  <a:txBody>
                    <a:bodyPr/>
                    <a:lstStyle/>
                    <a:p>
                      <a:pPr algn="ctr"/>
                      <a:r>
                        <a:rPr lang="sv-SE"/>
                        <a:t>88,3 (85,4)</a:t>
                      </a:r>
                    </a:p>
                  </a:txBody>
                  <a:tcPr marL="121920" marR="121920"/>
                </a:tc>
                <a:tc>
                  <a:txBody>
                    <a:bodyPr/>
                    <a:lstStyle/>
                    <a:p>
                      <a:pPr algn="ctr"/>
                      <a:r>
                        <a:rPr lang="sv-SE"/>
                        <a:t>50,0</a:t>
                      </a:r>
                      <a:r>
                        <a:rPr lang="sv-SE" baseline="0"/>
                        <a:t> (52,7)</a:t>
                      </a:r>
                      <a:endParaRPr lang="sv-SE"/>
                    </a:p>
                  </a:txBody>
                  <a:tcPr marL="121920" marR="121920"/>
                </a:tc>
                <a:tc>
                  <a:txBody>
                    <a:bodyPr/>
                    <a:lstStyle/>
                    <a:p>
                      <a:pPr algn="ctr"/>
                      <a:r>
                        <a:rPr lang="sv-SE"/>
                        <a:t>38,3 (32,7)</a:t>
                      </a:r>
                    </a:p>
                  </a:txBody>
                  <a:tcPr marL="121920" marR="12192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61905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5408"/>
          <a:stretch/>
        </p:blipFill>
        <p:spPr>
          <a:xfrm>
            <a:off x="6233460" y="1357386"/>
            <a:ext cx="4828988" cy="5355031"/>
          </a:xfrm>
          <a:prstGeom prst="rect">
            <a:avLst/>
          </a:prstGeom>
        </p:spPr>
      </p:pic>
      <p:sp>
        <p:nvSpPr>
          <p:cNvPr id="3" name="Rektangel 2"/>
          <p:cNvSpPr/>
          <p:nvPr/>
        </p:nvSpPr>
        <p:spPr>
          <a:xfrm>
            <a:off x="812800" y="1022901"/>
            <a:ext cx="4930588" cy="2862322"/>
          </a:xfrm>
          <a:prstGeom prst="rect">
            <a:avLst/>
          </a:prstGeom>
          <a:solidFill>
            <a:schemeClr val="accent2">
              <a:lumMod val="40000"/>
              <a:lumOff val="60000"/>
            </a:schemeClr>
          </a:solidFill>
          <a:ln>
            <a:solidFill>
              <a:srgbClr val="FFC000"/>
            </a:solidFill>
          </a:ln>
        </p:spPr>
        <p:txBody>
          <a:bodyPr wrap="square">
            <a:spAutoFit/>
          </a:bodyPr>
          <a:lstStyle/>
          <a:p>
            <a:r>
              <a:rPr lang="en-US" sz="2000" b="1"/>
              <a:t>Governance - </a:t>
            </a:r>
            <a:r>
              <a:rPr lang="en-US" sz="2000"/>
              <a:t>Once we have made the decision to use citizen dialogue, it is important to manage the workflow in a systematic and thoughtful way. </a:t>
            </a:r>
          </a:p>
          <a:p>
            <a:endParaRPr lang="en-US" sz="2000"/>
          </a:p>
          <a:p>
            <a:r>
              <a:rPr lang="en-US" sz="2000"/>
              <a:t>In this way, we enable citizens, officials and elected representatives to understand the process and what will happen to the issue in the end.</a:t>
            </a:r>
            <a:endParaRPr lang="sv-SE" sz="2000"/>
          </a:p>
        </p:txBody>
      </p:sp>
      <p:sp>
        <p:nvSpPr>
          <p:cNvPr id="4" name="Högerpil 3"/>
          <p:cNvSpPr/>
          <p:nvPr/>
        </p:nvSpPr>
        <p:spPr>
          <a:xfrm rot="469748">
            <a:off x="5952566" y="2526007"/>
            <a:ext cx="561789" cy="490798"/>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3713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t="7813" r="990"/>
          <a:stretch/>
        </p:blipFill>
        <p:spPr>
          <a:xfrm>
            <a:off x="174411" y="1410789"/>
            <a:ext cx="8515378" cy="4480560"/>
          </a:xfrm>
          <a:prstGeom prst="rect">
            <a:avLst/>
          </a:prstGeom>
        </p:spPr>
      </p:pic>
      <p:sp>
        <p:nvSpPr>
          <p:cNvPr id="3" name="Rektangel 2"/>
          <p:cNvSpPr/>
          <p:nvPr/>
        </p:nvSpPr>
        <p:spPr>
          <a:xfrm>
            <a:off x="8689789" y="1125056"/>
            <a:ext cx="3328040" cy="5755422"/>
          </a:xfrm>
          <a:prstGeom prst="rect">
            <a:avLst/>
          </a:prstGeom>
          <a:ln>
            <a:solidFill>
              <a:schemeClr val="accent1"/>
            </a:solidFill>
          </a:ln>
        </p:spPr>
        <p:txBody>
          <a:bodyPr wrap="square">
            <a:spAutoFit/>
          </a:bodyPr>
          <a:lstStyle/>
          <a:p>
            <a:r>
              <a:rPr lang="en-US" sz="1600"/>
              <a:t>Retrieved from German researchers</a:t>
            </a:r>
          </a:p>
          <a:p>
            <a:r>
              <a:rPr lang="en-US" sz="1600"/>
              <a:t>You can be low or high active as a citizen, the question may concern you a little or a lot.</a:t>
            </a:r>
          </a:p>
          <a:p>
            <a:endParaRPr lang="en-US" sz="1600"/>
          </a:p>
          <a:p>
            <a:r>
              <a:rPr lang="en-US" sz="1600"/>
              <a:t>1- Which are the low-active people who are much affected by the issue we want to have a dialogue about?</a:t>
            </a:r>
          </a:p>
          <a:p>
            <a:endParaRPr lang="en-US" sz="1600"/>
          </a:p>
          <a:p>
            <a:r>
              <a:rPr lang="en-US" sz="1600"/>
              <a:t>2- which are the ones that are highly active and are greatly affected</a:t>
            </a:r>
          </a:p>
          <a:p>
            <a:endParaRPr lang="en-US" sz="1600"/>
          </a:p>
          <a:p>
            <a:r>
              <a:rPr lang="en-US" sz="1600"/>
              <a:t>3 - which are those that are highly active but that are not affected as much</a:t>
            </a:r>
          </a:p>
          <a:p>
            <a:endParaRPr lang="en-US" sz="1600"/>
          </a:p>
          <a:p>
            <a:r>
              <a:rPr lang="en-US" sz="1600"/>
              <a:t>4- which are the low active ones that are not affected so much</a:t>
            </a:r>
          </a:p>
          <a:p>
            <a:r>
              <a:rPr lang="en-US" sz="1600"/>
              <a:t>How do we reach the different groups? Who are they?</a:t>
            </a:r>
            <a:endParaRPr lang="sv-SE" sz="1600"/>
          </a:p>
        </p:txBody>
      </p:sp>
    </p:spTree>
    <p:extLst>
      <p:ext uri="{BB962C8B-B14F-4D97-AF65-F5344CB8AC3E}">
        <p14:creationId xmlns:p14="http://schemas.microsoft.com/office/powerpoint/2010/main" val="3856978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 51"/>
          <p:cNvGrpSpPr/>
          <p:nvPr/>
        </p:nvGrpSpPr>
        <p:grpSpPr>
          <a:xfrm>
            <a:off x="187300" y="938306"/>
            <a:ext cx="10223712" cy="5426636"/>
            <a:chOff x="187300" y="938306"/>
            <a:chExt cx="10223712" cy="5426636"/>
          </a:xfrm>
        </p:grpSpPr>
        <p:sp>
          <p:nvSpPr>
            <p:cNvPr id="2" name="Rektangel 1"/>
            <p:cNvSpPr/>
            <p:nvPr/>
          </p:nvSpPr>
          <p:spPr>
            <a:xfrm>
              <a:off x="1846730" y="938306"/>
              <a:ext cx="8564282" cy="17750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p:cNvSpPr/>
            <p:nvPr/>
          </p:nvSpPr>
          <p:spPr>
            <a:xfrm>
              <a:off x="245763" y="1641146"/>
              <a:ext cx="1592722" cy="369332"/>
            </a:xfrm>
            <a:prstGeom prst="rect">
              <a:avLst/>
            </a:prstGeom>
            <a:solidFill>
              <a:schemeClr val="tx2">
                <a:lumMod val="60000"/>
                <a:lumOff val="40000"/>
              </a:schemeClr>
            </a:solidFill>
          </p:spPr>
          <p:txBody>
            <a:bodyPr wrap="square">
              <a:spAutoFit/>
            </a:bodyPr>
            <a:lstStyle/>
            <a:p>
              <a:r>
                <a:rPr lang="sv-SE" err="1"/>
                <a:t>Political</a:t>
              </a:r>
              <a:r>
                <a:rPr lang="sv-SE"/>
                <a:t> </a:t>
              </a:r>
              <a:r>
                <a:rPr lang="sv-SE" err="1"/>
                <a:t>level</a:t>
              </a:r>
              <a:endParaRPr lang="sv-SE"/>
            </a:p>
          </p:txBody>
        </p:sp>
        <p:sp>
          <p:nvSpPr>
            <p:cNvPr id="4" name="Rektangel 3"/>
            <p:cNvSpPr/>
            <p:nvPr/>
          </p:nvSpPr>
          <p:spPr>
            <a:xfrm>
              <a:off x="1846730" y="2762970"/>
              <a:ext cx="8564282" cy="17750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endParaRPr>
            </a:p>
          </p:txBody>
        </p:sp>
        <p:sp>
          <p:nvSpPr>
            <p:cNvPr id="5" name="Rektangel 4"/>
            <p:cNvSpPr/>
            <p:nvPr/>
          </p:nvSpPr>
          <p:spPr>
            <a:xfrm>
              <a:off x="1846730" y="4589930"/>
              <a:ext cx="8564282" cy="1775012"/>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187300" y="3416158"/>
              <a:ext cx="1655633" cy="369332"/>
            </a:xfrm>
            <a:prstGeom prst="rect">
              <a:avLst/>
            </a:prstGeom>
            <a:solidFill>
              <a:schemeClr val="accent2">
                <a:lumMod val="40000"/>
                <a:lumOff val="60000"/>
              </a:schemeClr>
            </a:solidFill>
          </p:spPr>
          <p:txBody>
            <a:bodyPr wrap="square">
              <a:spAutoFit/>
            </a:bodyPr>
            <a:lstStyle/>
            <a:p>
              <a:r>
                <a:rPr lang="sv-SE"/>
                <a:t>Common </a:t>
              </a:r>
              <a:r>
                <a:rPr lang="sv-SE" err="1"/>
                <a:t>level</a:t>
              </a:r>
              <a:endParaRPr lang="sv-SE"/>
            </a:p>
          </p:txBody>
        </p:sp>
        <p:sp>
          <p:nvSpPr>
            <p:cNvPr id="8" name="Rektangel 7"/>
            <p:cNvSpPr/>
            <p:nvPr/>
          </p:nvSpPr>
          <p:spPr>
            <a:xfrm>
              <a:off x="245763" y="5240475"/>
              <a:ext cx="1600967" cy="369332"/>
            </a:xfrm>
            <a:prstGeom prst="rect">
              <a:avLst/>
            </a:prstGeom>
            <a:solidFill>
              <a:srgbClr val="66FF33"/>
            </a:solidFill>
          </p:spPr>
          <p:txBody>
            <a:bodyPr wrap="square">
              <a:spAutoFit/>
            </a:bodyPr>
            <a:lstStyle/>
            <a:p>
              <a:r>
                <a:rPr lang="sv-SE" err="1"/>
                <a:t>Official</a:t>
              </a:r>
              <a:r>
                <a:rPr lang="sv-SE"/>
                <a:t> </a:t>
              </a:r>
              <a:r>
                <a:rPr lang="sv-SE" err="1"/>
                <a:t>level</a:t>
              </a:r>
              <a:endParaRPr lang="sv-SE"/>
            </a:p>
          </p:txBody>
        </p:sp>
        <p:sp>
          <p:nvSpPr>
            <p:cNvPr id="9" name="Ellips 8"/>
            <p:cNvSpPr/>
            <p:nvPr/>
          </p:nvSpPr>
          <p:spPr>
            <a:xfrm>
              <a:off x="2116827" y="1577788"/>
              <a:ext cx="1289473" cy="103393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3637751" y="1187823"/>
              <a:ext cx="1123576" cy="103393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p:cNvSpPr/>
            <p:nvPr/>
          </p:nvSpPr>
          <p:spPr>
            <a:xfrm>
              <a:off x="4870882" y="1577788"/>
              <a:ext cx="1397584" cy="103393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p:cNvSpPr/>
            <p:nvPr/>
          </p:nvSpPr>
          <p:spPr>
            <a:xfrm>
              <a:off x="6780306" y="1210235"/>
              <a:ext cx="1123576" cy="103393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p:cNvSpPr/>
            <p:nvPr/>
          </p:nvSpPr>
          <p:spPr>
            <a:xfrm>
              <a:off x="8686799" y="1386541"/>
              <a:ext cx="1261311" cy="122517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p:cNvSpPr/>
            <p:nvPr/>
          </p:nvSpPr>
          <p:spPr>
            <a:xfrm>
              <a:off x="2060841" y="1861556"/>
              <a:ext cx="1404552" cy="584775"/>
            </a:xfrm>
            <a:prstGeom prst="rect">
              <a:avLst/>
            </a:prstGeom>
          </p:spPr>
          <p:txBody>
            <a:bodyPr wrap="none">
              <a:spAutoFit/>
            </a:bodyPr>
            <a:lstStyle/>
            <a:p>
              <a:pPr algn="ctr"/>
              <a:r>
                <a:rPr lang="sv-SE" sz="1600" err="1"/>
                <a:t>Purpose</a:t>
              </a:r>
              <a:r>
                <a:rPr lang="sv-SE" sz="1600"/>
                <a:t> and </a:t>
              </a:r>
            </a:p>
            <a:p>
              <a:pPr algn="ctr"/>
              <a:r>
                <a:rPr lang="sv-SE" sz="1600" err="1"/>
                <a:t>affectability</a:t>
              </a:r>
              <a:endParaRPr lang="sv-SE" sz="1600"/>
            </a:p>
          </p:txBody>
        </p:sp>
        <p:sp>
          <p:nvSpPr>
            <p:cNvPr id="16" name="Rektangel 15"/>
            <p:cNvSpPr/>
            <p:nvPr/>
          </p:nvSpPr>
          <p:spPr>
            <a:xfrm>
              <a:off x="3657842" y="1434812"/>
              <a:ext cx="1164101" cy="584775"/>
            </a:xfrm>
            <a:prstGeom prst="rect">
              <a:avLst/>
            </a:prstGeom>
          </p:spPr>
          <p:txBody>
            <a:bodyPr wrap="none">
              <a:spAutoFit/>
            </a:bodyPr>
            <a:lstStyle/>
            <a:p>
              <a:pPr algn="ctr"/>
              <a:r>
                <a:rPr lang="sv-SE" sz="1600" err="1"/>
                <a:t>Decide</a:t>
              </a:r>
              <a:r>
                <a:rPr lang="sv-SE" sz="1600"/>
                <a:t> on </a:t>
              </a:r>
            </a:p>
            <a:p>
              <a:pPr algn="ctr"/>
              <a:r>
                <a:rPr lang="sv-SE" sz="1600" err="1"/>
                <a:t>dialogue</a:t>
              </a:r>
              <a:endParaRPr lang="sv-SE" sz="1600"/>
            </a:p>
          </p:txBody>
        </p:sp>
        <p:sp>
          <p:nvSpPr>
            <p:cNvPr id="18" name="Rektangel 17"/>
            <p:cNvSpPr/>
            <p:nvPr/>
          </p:nvSpPr>
          <p:spPr>
            <a:xfrm>
              <a:off x="4842034" y="1894427"/>
              <a:ext cx="1457450" cy="338554"/>
            </a:xfrm>
            <a:prstGeom prst="rect">
              <a:avLst/>
            </a:prstGeom>
          </p:spPr>
          <p:txBody>
            <a:bodyPr wrap="none">
              <a:spAutoFit/>
            </a:bodyPr>
            <a:lstStyle/>
            <a:p>
              <a:r>
                <a:rPr lang="sv-SE" sz="1600" err="1"/>
                <a:t>Reconciliation</a:t>
              </a:r>
              <a:endParaRPr lang="sv-SE" sz="1600"/>
            </a:p>
          </p:txBody>
        </p:sp>
        <p:sp>
          <p:nvSpPr>
            <p:cNvPr id="19" name="Rektangel 18"/>
            <p:cNvSpPr/>
            <p:nvPr/>
          </p:nvSpPr>
          <p:spPr>
            <a:xfrm>
              <a:off x="6731368" y="1542533"/>
              <a:ext cx="1197764" cy="369332"/>
            </a:xfrm>
            <a:prstGeom prst="rect">
              <a:avLst/>
            </a:prstGeom>
          </p:spPr>
          <p:txBody>
            <a:bodyPr wrap="none">
              <a:spAutoFit/>
            </a:bodyPr>
            <a:lstStyle/>
            <a:p>
              <a:pPr algn="ctr"/>
              <a:r>
                <a:rPr lang="sv-SE"/>
                <a:t>Feedback</a:t>
              </a:r>
            </a:p>
          </p:txBody>
        </p:sp>
        <p:sp>
          <p:nvSpPr>
            <p:cNvPr id="20" name="Rektangel 19"/>
            <p:cNvSpPr/>
            <p:nvPr/>
          </p:nvSpPr>
          <p:spPr>
            <a:xfrm>
              <a:off x="8684056" y="1641146"/>
              <a:ext cx="1311578" cy="830997"/>
            </a:xfrm>
            <a:prstGeom prst="rect">
              <a:avLst/>
            </a:prstGeom>
          </p:spPr>
          <p:txBody>
            <a:bodyPr wrap="none">
              <a:spAutoFit/>
            </a:bodyPr>
            <a:lstStyle/>
            <a:p>
              <a:pPr algn="ctr"/>
              <a:r>
                <a:rPr lang="sv-SE" sz="1600"/>
                <a:t>Decision on </a:t>
              </a:r>
            </a:p>
            <a:p>
              <a:pPr algn="ctr"/>
              <a:r>
                <a:rPr lang="sv-SE" sz="1600"/>
                <a:t>actions, </a:t>
              </a:r>
            </a:p>
            <a:p>
              <a:pPr algn="ctr"/>
              <a:r>
                <a:rPr lang="sv-SE" sz="1600"/>
                <a:t>feedback</a:t>
              </a:r>
            </a:p>
          </p:txBody>
        </p:sp>
        <p:sp>
          <p:nvSpPr>
            <p:cNvPr id="21" name="Ellips 20"/>
            <p:cNvSpPr/>
            <p:nvPr/>
          </p:nvSpPr>
          <p:spPr>
            <a:xfrm>
              <a:off x="1924423" y="3149600"/>
              <a:ext cx="1254099" cy="117736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p:cNvSpPr/>
            <p:nvPr/>
          </p:nvSpPr>
          <p:spPr>
            <a:xfrm>
              <a:off x="5325035" y="3144545"/>
              <a:ext cx="1571812" cy="117736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p:cNvSpPr/>
            <p:nvPr/>
          </p:nvSpPr>
          <p:spPr>
            <a:xfrm>
              <a:off x="7706398" y="3110066"/>
              <a:ext cx="1418451" cy="120035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p:cNvSpPr/>
            <p:nvPr/>
          </p:nvSpPr>
          <p:spPr>
            <a:xfrm>
              <a:off x="2060841" y="3465810"/>
              <a:ext cx="1018227" cy="369332"/>
            </a:xfrm>
            <a:prstGeom prst="rect">
              <a:avLst/>
            </a:prstGeom>
          </p:spPr>
          <p:txBody>
            <a:bodyPr wrap="none">
              <a:spAutoFit/>
            </a:bodyPr>
            <a:lstStyle/>
            <a:p>
              <a:r>
                <a:rPr lang="sv-SE" err="1"/>
                <a:t>Inititiativ</a:t>
              </a:r>
              <a:endParaRPr lang="sv-SE"/>
            </a:p>
          </p:txBody>
        </p:sp>
        <p:sp>
          <p:nvSpPr>
            <p:cNvPr id="25" name="Rektangel 24"/>
            <p:cNvSpPr/>
            <p:nvPr/>
          </p:nvSpPr>
          <p:spPr>
            <a:xfrm>
              <a:off x="5380481" y="3540965"/>
              <a:ext cx="1574470" cy="338554"/>
            </a:xfrm>
            <a:prstGeom prst="rect">
              <a:avLst/>
            </a:prstGeom>
          </p:spPr>
          <p:txBody>
            <a:bodyPr wrap="none">
              <a:spAutoFit/>
            </a:bodyPr>
            <a:lstStyle/>
            <a:p>
              <a:r>
                <a:rPr lang="sv-SE" sz="1600"/>
                <a:t>Implementation</a:t>
              </a:r>
            </a:p>
          </p:txBody>
        </p:sp>
        <p:sp>
          <p:nvSpPr>
            <p:cNvPr id="26" name="Rektangel 25"/>
            <p:cNvSpPr/>
            <p:nvPr/>
          </p:nvSpPr>
          <p:spPr>
            <a:xfrm>
              <a:off x="7787888" y="3294743"/>
              <a:ext cx="1255472" cy="830997"/>
            </a:xfrm>
            <a:prstGeom prst="rect">
              <a:avLst/>
            </a:prstGeom>
          </p:spPr>
          <p:txBody>
            <a:bodyPr wrap="none">
              <a:spAutoFit/>
            </a:bodyPr>
            <a:lstStyle/>
            <a:p>
              <a:pPr algn="ctr"/>
              <a:r>
                <a:rPr lang="sv-SE" sz="1600" err="1"/>
                <a:t>Processing</a:t>
              </a:r>
              <a:r>
                <a:rPr lang="sv-SE" sz="1600"/>
                <a:t> </a:t>
              </a:r>
            </a:p>
            <a:p>
              <a:pPr algn="ctr"/>
              <a:r>
                <a:rPr lang="sv-SE" sz="1600"/>
                <a:t>and </a:t>
              </a:r>
            </a:p>
            <a:p>
              <a:pPr algn="ctr"/>
              <a:r>
                <a:rPr lang="sv-SE" sz="1600" err="1"/>
                <a:t>evaluation</a:t>
              </a:r>
              <a:endParaRPr lang="sv-SE" sz="1600"/>
            </a:p>
          </p:txBody>
        </p:sp>
        <p:sp>
          <p:nvSpPr>
            <p:cNvPr id="27" name="Ellips 26"/>
            <p:cNvSpPr/>
            <p:nvPr/>
          </p:nvSpPr>
          <p:spPr>
            <a:xfrm>
              <a:off x="3759200" y="4778189"/>
              <a:ext cx="1404471" cy="1440330"/>
            </a:xfrm>
            <a:prstGeom prst="ellipse">
              <a:avLst/>
            </a:prstGeom>
            <a:solidFill>
              <a:srgbClr val="66FF33"/>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p:cNvSpPr/>
            <p:nvPr/>
          </p:nvSpPr>
          <p:spPr>
            <a:xfrm>
              <a:off x="6524661" y="4757271"/>
              <a:ext cx="1404471" cy="1440330"/>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p:cNvSpPr/>
            <p:nvPr/>
          </p:nvSpPr>
          <p:spPr>
            <a:xfrm>
              <a:off x="3920261" y="5263233"/>
              <a:ext cx="1082348" cy="369332"/>
            </a:xfrm>
            <a:prstGeom prst="rect">
              <a:avLst/>
            </a:prstGeom>
          </p:spPr>
          <p:txBody>
            <a:bodyPr wrap="none">
              <a:spAutoFit/>
            </a:bodyPr>
            <a:lstStyle/>
            <a:p>
              <a:r>
                <a:rPr lang="sv-SE"/>
                <a:t>Planning</a:t>
              </a:r>
            </a:p>
          </p:txBody>
        </p:sp>
        <p:sp>
          <p:nvSpPr>
            <p:cNvPr id="30" name="Rektangel 29"/>
            <p:cNvSpPr/>
            <p:nvPr/>
          </p:nvSpPr>
          <p:spPr>
            <a:xfrm>
              <a:off x="6524661" y="5088411"/>
              <a:ext cx="1467068" cy="646331"/>
            </a:xfrm>
            <a:prstGeom prst="rect">
              <a:avLst/>
            </a:prstGeom>
          </p:spPr>
          <p:txBody>
            <a:bodyPr wrap="none">
              <a:spAutoFit/>
            </a:bodyPr>
            <a:lstStyle/>
            <a:p>
              <a:pPr algn="ctr"/>
              <a:r>
                <a:rPr lang="sv-SE" err="1"/>
                <a:t>Compilation</a:t>
              </a:r>
              <a:r>
                <a:rPr lang="sv-SE"/>
                <a:t> </a:t>
              </a:r>
            </a:p>
            <a:p>
              <a:pPr algn="ctr"/>
              <a:r>
                <a:rPr lang="sv-SE" err="1"/>
                <a:t>of</a:t>
              </a:r>
              <a:r>
                <a:rPr lang="sv-SE"/>
                <a:t> </a:t>
              </a:r>
              <a:r>
                <a:rPr lang="sv-SE" err="1"/>
                <a:t>results</a:t>
              </a:r>
              <a:endParaRPr lang="sv-SE"/>
            </a:p>
          </p:txBody>
        </p:sp>
        <p:cxnSp>
          <p:nvCxnSpPr>
            <p:cNvPr id="32" name="Rak koppling 31"/>
            <p:cNvCxnSpPr>
              <a:stCxn id="21" idx="0"/>
            </p:cNvCxnSpPr>
            <p:nvPr/>
          </p:nvCxnSpPr>
          <p:spPr>
            <a:xfrm flipV="1">
              <a:off x="2551473" y="2611718"/>
              <a:ext cx="155868" cy="53788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3" name="Rak koppling 32"/>
            <p:cNvCxnSpPr>
              <a:stCxn id="9" idx="7"/>
            </p:cNvCxnSpPr>
            <p:nvPr/>
          </p:nvCxnSpPr>
          <p:spPr>
            <a:xfrm>
              <a:off x="3217461" y="1729204"/>
              <a:ext cx="432136" cy="98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5" name="Rak koppling 34"/>
            <p:cNvCxnSpPr>
              <a:stCxn id="27" idx="0"/>
            </p:cNvCxnSpPr>
            <p:nvPr/>
          </p:nvCxnSpPr>
          <p:spPr>
            <a:xfrm flipH="1" flipV="1">
              <a:off x="4239892" y="2198595"/>
              <a:ext cx="221544" cy="257959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7" name="Rak koppling 36"/>
            <p:cNvCxnSpPr/>
            <p:nvPr/>
          </p:nvCxnSpPr>
          <p:spPr>
            <a:xfrm flipV="1">
              <a:off x="4521824" y="2516093"/>
              <a:ext cx="675497" cy="226209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9" name="Rak koppling 38"/>
            <p:cNvCxnSpPr/>
            <p:nvPr/>
          </p:nvCxnSpPr>
          <p:spPr>
            <a:xfrm flipH="1" flipV="1">
              <a:off x="5729322" y="2560175"/>
              <a:ext cx="219446" cy="58437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1" name="Rak koppling 40"/>
            <p:cNvCxnSpPr>
              <a:stCxn id="28" idx="1"/>
            </p:cNvCxnSpPr>
            <p:nvPr/>
          </p:nvCxnSpPr>
          <p:spPr>
            <a:xfrm flipH="1" flipV="1">
              <a:off x="6364941" y="4240810"/>
              <a:ext cx="365400" cy="72739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5" name="Rak koppling 44"/>
            <p:cNvCxnSpPr>
              <a:endCxn id="12" idx="4"/>
            </p:cNvCxnSpPr>
            <p:nvPr/>
          </p:nvCxnSpPr>
          <p:spPr>
            <a:xfrm flipV="1">
              <a:off x="7225433" y="2244165"/>
              <a:ext cx="116661" cy="250481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Rak koppling 46"/>
            <p:cNvCxnSpPr>
              <a:stCxn id="23" idx="0"/>
            </p:cNvCxnSpPr>
            <p:nvPr/>
          </p:nvCxnSpPr>
          <p:spPr>
            <a:xfrm flipH="1" flipV="1">
              <a:off x="7815012" y="1968604"/>
              <a:ext cx="600612" cy="11414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9" name="Rak koppling 48"/>
            <p:cNvCxnSpPr/>
            <p:nvPr/>
          </p:nvCxnSpPr>
          <p:spPr>
            <a:xfrm flipV="1">
              <a:off x="8719771" y="2560175"/>
              <a:ext cx="326904" cy="59117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sp>
        <p:nvSpPr>
          <p:cNvPr id="51" name="textruta 50"/>
          <p:cNvSpPr txBox="1"/>
          <p:nvPr/>
        </p:nvSpPr>
        <p:spPr>
          <a:xfrm>
            <a:off x="245763" y="86544"/>
            <a:ext cx="2597186" cy="584775"/>
          </a:xfrm>
          <a:prstGeom prst="rect">
            <a:avLst/>
          </a:prstGeom>
          <a:noFill/>
        </p:spPr>
        <p:txBody>
          <a:bodyPr wrap="none" rtlCol="0">
            <a:spAutoFit/>
          </a:bodyPr>
          <a:lstStyle/>
          <a:p>
            <a:r>
              <a:rPr lang="sv-SE" sz="3200" b="1">
                <a:solidFill>
                  <a:srgbClr val="002060"/>
                </a:solidFill>
              </a:rPr>
              <a:t>The process</a:t>
            </a:r>
          </a:p>
        </p:txBody>
      </p:sp>
    </p:spTree>
    <p:extLst>
      <p:ext uri="{BB962C8B-B14F-4D97-AF65-F5344CB8AC3E}">
        <p14:creationId xmlns:p14="http://schemas.microsoft.com/office/powerpoint/2010/main" val="299890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5408"/>
          <a:stretch/>
        </p:blipFill>
        <p:spPr>
          <a:xfrm>
            <a:off x="1087719" y="1196021"/>
            <a:ext cx="4828988" cy="5355031"/>
          </a:xfrm>
          <a:prstGeom prst="rect">
            <a:avLst/>
          </a:prstGeom>
        </p:spPr>
      </p:pic>
      <p:sp>
        <p:nvSpPr>
          <p:cNvPr id="4" name="Rektangel 3"/>
          <p:cNvSpPr/>
          <p:nvPr/>
        </p:nvSpPr>
        <p:spPr>
          <a:xfrm>
            <a:off x="6161741" y="1671482"/>
            <a:ext cx="4799106" cy="1323439"/>
          </a:xfrm>
          <a:prstGeom prst="rect">
            <a:avLst/>
          </a:prstGeom>
          <a:solidFill>
            <a:schemeClr val="accent2">
              <a:lumMod val="40000"/>
              <a:lumOff val="60000"/>
            </a:schemeClr>
          </a:solidFill>
          <a:ln>
            <a:solidFill>
              <a:srgbClr val="FFC000"/>
            </a:solidFill>
          </a:ln>
        </p:spPr>
        <p:txBody>
          <a:bodyPr wrap="square">
            <a:spAutoFit/>
          </a:bodyPr>
          <a:lstStyle/>
          <a:p>
            <a:r>
              <a:rPr lang="en-US" sz="2000" b="1"/>
              <a:t>Dialogue - </a:t>
            </a:r>
            <a:r>
              <a:rPr lang="en-US" sz="2000"/>
              <a:t>Decide on the level of participation for the citizens in the dialogue and what methods we should use.</a:t>
            </a:r>
            <a:endParaRPr lang="sv-SE" sz="2000"/>
          </a:p>
        </p:txBody>
      </p:sp>
      <p:sp>
        <p:nvSpPr>
          <p:cNvPr id="5" name="Högerpil 4"/>
          <p:cNvSpPr/>
          <p:nvPr/>
        </p:nvSpPr>
        <p:spPr>
          <a:xfrm rot="9741834">
            <a:off x="5443181" y="2161442"/>
            <a:ext cx="561789" cy="490798"/>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41884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ubrik 1"/>
          <p:cNvSpPr txBox="1">
            <a:spLocks/>
          </p:cNvSpPr>
          <p:nvPr/>
        </p:nvSpPr>
        <p:spPr bwMode="auto">
          <a:xfrm>
            <a:off x="336924" y="61912"/>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3200" b="1">
                <a:solidFill>
                  <a:srgbClr val="002060"/>
                </a:solidFill>
                <a:latin typeface="+mj-lt"/>
                <a:cs typeface="Arial" panose="020B0604020202020204" pitchFamily="34" charset="0"/>
              </a:rPr>
              <a:t>Information basis for </a:t>
            </a:r>
            <a:r>
              <a:rPr lang="sv-SE" altLang="sv-SE" sz="3200" b="1" err="1">
                <a:solidFill>
                  <a:srgbClr val="002060"/>
                </a:solidFill>
                <a:latin typeface="+mj-lt"/>
                <a:cs typeface="Arial" panose="020B0604020202020204" pitchFamily="34" charset="0"/>
              </a:rPr>
              <a:t>dialogue</a:t>
            </a:r>
            <a:r>
              <a:rPr lang="sv-SE" altLang="sv-SE" sz="3200" b="1">
                <a:solidFill>
                  <a:srgbClr val="002060"/>
                </a:solidFill>
                <a:latin typeface="+mj-lt"/>
                <a:cs typeface="Arial" panose="020B0604020202020204" pitchFamily="34" charset="0"/>
              </a:rPr>
              <a:t>!</a:t>
            </a:r>
          </a:p>
        </p:txBody>
      </p:sp>
      <p:sp>
        <p:nvSpPr>
          <p:cNvPr id="54275" name="textruta 2"/>
          <p:cNvSpPr txBox="1">
            <a:spLocks noChangeArrowheads="1"/>
          </p:cNvSpPr>
          <p:nvPr/>
        </p:nvSpPr>
        <p:spPr bwMode="auto">
          <a:xfrm>
            <a:off x="816568" y="1318227"/>
            <a:ext cx="5834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marL="342900" indent="-342900">
              <a:lnSpc>
                <a:spcPct val="100000"/>
              </a:lnSpc>
              <a:spcBef>
                <a:spcPct val="0"/>
              </a:spcBef>
            </a:pPr>
            <a:r>
              <a:rPr lang="sv-SE" altLang="sv-SE" sz="2400" err="1">
                <a:solidFill>
                  <a:srgbClr val="002060"/>
                </a:solidFill>
                <a:latin typeface="Verdana" panose="020B0604030504040204" pitchFamily="34" charset="0"/>
              </a:rPr>
              <a:t>Correctly</a:t>
            </a:r>
            <a:endParaRPr lang="sv-SE" altLang="sv-SE" sz="2400">
              <a:solidFill>
                <a:srgbClr val="002060"/>
              </a:solidFill>
              <a:latin typeface="Verdana" panose="020B0604030504040204" pitchFamily="34" charset="0"/>
            </a:endParaRPr>
          </a:p>
          <a:p>
            <a:pPr marL="342900" indent="-342900">
              <a:lnSpc>
                <a:spcPct val="100000"/>
              </a:lnSpc>
              <a:spcBef>
                <a:spcPct val="0"/>
              </a:spcBef>
            </a:pPr>
            <a:endParaRPr lang="sv-SE" altLang="sv-SE" sz="2400">
              <a:solidFill>
                <a:srgbClr val="002060"/>
              </a:solidFill>
              <a:latin typeface="Verdana" panose="020B0604030504040204" pitchFamily="34" charset="0"/>
            </a:endParaRPr>
          </a:p>
          <a:p>
            <a:pPr marL="342900" indent="-342900">
              <a:lnSpc>
                <a:spcPct val="100000"/>
              </a:lnSpc>
              <a:spcBef>
                <a:spcPct val="0"/>
              </a:spcBef>
            </a:pPr>
            <a:r>
              <a:rPr lang="sv-SE" altLang="sv-SE" sz="2400" err="1">
                <a:solidFill>
                  <a:srgbClr val="002060"/>
                </a:solidFill>
                <a:latin typeface="Verdana" panose="020B0604030504040204" pitchFamily="34" charset="0"/>
              </a:rPr>
              <a:t>Actual</a:t>
            </a:r>
            <a:endParaRPr lang="sv-SE" altLang="sv-SE" sz="2400">
              <a:solidFill>
                <a:srgbClr val="002060"/>
              </a:solidFill>
              <a:latin typeface="Verdana" panose="020B0604030504040204" pitchFamily="34" charset="0"/>
            </a:endParaRPr>
          </a:p>
          <a:p>
            <a:pPr marL="342900" indent="-342900">
              <a:lnSpc>
                <a:spcPct val="100000"/>
              </a:lnSpc>
              <a:spcBef>
                <a:spcPct val="0"/>
              </a:spcBef>
            </a:pPr>
            <a:endParaRPr lang="sv-SE" altLang="sv-SE" sz="2400">
              <a:solidFill>
                <a:srgbClr val="002060"/>
              </a:solidFill>
              <a:latin typeface="Verdana" panose="020B0604030504040204" pitchFamily="34" charset="0"/>
            </a:endParaRPr>
          </a:p>
          <a:p>
            <a:pPr marL="342900" indent="-342900">
              <a:lnSpc>
                <a:spcPct val="100000"/>
              </a:lnSpc>
              <a:spcBef>
                <a:spcPct val="0"/>
              </a:spcBef>
            </a:pPr>
            <a:r>
              <a:rPr lang="sv-SE" altLang="sv-SE" sz="2400" err="1">
                <a:solidFill>
                  <a:srgbClr val="002060"/>
                </a:solidFill>
                <a:latin typeface="Verdana" panose="020B0604030504040204" pitchFamily="34" charset="0"/>
              </a:rPr>
              <a:t>Understanable</a:t>
            </a:r>
            <a:endParaRPr lang="sv-SE" altLang="sv-SE" sz="2400">
              <a:solidFill>
                <a:srgbClr val="002060"/>
              </a:solidFill>
              <a:latin typeface="Verdana" panose="020B0604030504040204" pitchFamily="34" charset="0"/>
            </a:endParaRPr>
          </a:p>
          <a:p>
            <a:pPr marL="342900" indent="-342900">
              <a:lnSpc>
                <a:spcPct val="100000"/>
              </a:lnSpc>
              <a:spcBef>
                <a:spcPct val="0"/>
              </a:spcBef>
            </a:pPr>
            <a:endParaRPr lang="sv-SE" altLang="sv-SE" sz="2400">
              <a:solidFill>
                <a:srgbClr val="002060"/>
              </a:solidFill>
              <a:latin typeface="Verdana" panose="020B0604030504040204" pitchFamily="34" charset="0"/>
            </a:endParaRPr>
          </a:p>
          <a:p>
            <a:pPr marL="342900" indent="-342900">
              <a:lnSpc>
                <a:spcPct val="100000"/>
              </a:lnSpc>
              <a:spcBef>
                <a:spcPct val="0"/>
              </a:spcBef>
            </a:pPr>
            <a:r>
              <a:rPr lang="sv-SE" altLang="sv-SE" sz="2400">
                <a:solidFill>
                  <a:srgbClr val="002060"/>
                </a:solidFill>
                <a:latin typeface="Verdana" panose="020B0604030504040204" pitchFamily="34" charset="0"/>
              </a:rPr>
              <a:t>At the right </a:t>
            </a:r>
            <a:r>
              <a:rPr lang="sv-SE" altLang="sv-SE" sz="2400" err="1">
                <a:solidFill>
                  <a:srgbClr val="002060"/>
                </a:solidFill>
                <a:latin typeface="Verdana" panose="020B0604030504040204" pitchFamily="34" charset="0"/>
              </a:rPr>
              <a:t>time</a:t>
            </a:r>
            <a:endParaRPr lang="sv-SE" altLang="sv-SE" sz="2400">
              <a:solidFill>
                <a:srgbClr val="002060"/>
              </a:solidFill>
              <a:latin typeface="Verdana" panose="020B0604030504040204" pitchFamily="34" charset="0"/>
            </a:endParaRPr>
          </a:p>
          <a:p>
            <a:pPr marL="342900" indent="-342900">
              <a:lnSpc>
                <a:spcPct val="100000"/>
              </a:lnSpc>
              <a:spcBef>
                <a:spcPct val="0"/>
              </a:spcBef>
            </a:pPr>
            <a:endParaRPr lang="sv-SE" altLang="sv-SE" sz="2400">
              <a:solidFill>
                <a:srgbClr val="002060"/>
              </a:solidFill>
              <a:latin typeface="Verdana" panose="020B0604030504040204" pitchFamily="34" charset="0"/>
            </a:endParaRPr>
          </a:p>
          <a:p>
            <a:pPr marL="342900" indent="-342900">
              <a:lnSpc>
                <a:spcPct val="100000"/>
              </a:lnSpc>
              <a:spcBef>
                <a:spcPct val="0"/>
              </a:spcBef>
            </a:pPr>
            <a:r>
              <a:rPr lang="sv-SE" altLang="sv-SE" sz="2400">
                <a:solidFill>
                  <a:srgbClr val="002060"/>
                </a:solidFill>
                <a:latin typeface="Verdana" panose="020B0604030504040204" pitchFamily="34" charset="0"/>
              </a:rPr>
              <a:t>At the right </a:t>
            </a:r>
            <a:r>
              <a:rPr lang="sv-SE" altLang="sv-SE" sz="2400" err="1">
                <a:solidFill>
                  <a:srgbClr val="002060"/>
                </a:solidFill>
                <a:latin typeface="Verdana" panose="020B0604030504040204" pitchFamily="34" charset="0"/>
              </a:rPr>
              <a:t>places</a:t>
            </a:r>
            <a:endParaRPr lang="sv-SE" altLang="sv-SE" sz="2400">
              <a:solidFill>
                <a:srgbClr val="002060"/>
              </a:solidFill>
              <a:latin typeface="Verdana" panose="020B0604030504040204" pitchFamily="34" charset="0"/>
            </a:endParaRPr>
          </a:p>
        </p:txBody>
      </p:sp>
      <p:pic>
        <p:nvPicPr>
          <p:cNvPr id="54276" name="Bildobjekt 3" descr="dialog paviljong - Sök på Google - Internet Explorer"/>
          <p:cNvPicPr>
            <a:picLocks noChangeAspect="1"/>
          </p:cNvPicPr>
          <p:nvPr/>
        </p:nvPicPr>
        <p:blipFill>
          <a:blip r:embed="rId2">
            <a:extLst>
              <a:ext uri="{28A0092B-C50C-407E-A947-70E740481C1C}">
                <a14:useLocalDpi xmlns:a14="http://schemas.microsoft.com/office/drawing/2010/main" val="0"/>
              </a:ext>
            </a:extLst>
          </a:blip>
          <a:srcRect l="9450" t="48682" r="46451" b="22108"/>
          <a:stretch>
            <a:fillRect/>
          </a:stretch>
        </p:blipFill>
        <p:spPr bwMode="auto">
          <a:xfrm>
            <a:off x="6183855" y="4278058"/>
            <a:ext cx="5778312" cy="245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Bildobjekt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1426" y="893763"/>
            <a:ext cx="3902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 6"/>
          <p:cNvGrpSpPr/>
          <p:nvPr/>
        </p:nvGrpSpPr>
        <p:grpSpPr>
          <a:xfrm>
            <a:off x="6321426" y="888013"/>
            <a:ext cx="4764292" cy="3036887"/>
            <a:chOff x="309731" y="584026"/>
            <a:chExt cx="8738645" cy="6551281"/>
          </a:xfrm>
        </p:grpSpPr>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31" y="584026"/>
              <a:ext cx="8738645" cy="6551281"/>
            </a:xfrm>
            <a:prstGeom prst="rect">
              <a:avLst/>
            </a:prstGeom>
          </p:spPr>
        </p:pic>
        <p:pic>
          <p:nvPicPr>
            <p:cNvPr id="9" name="Bildobjekt 8"/>
            <p:cNvPicPr>
              <a:picLocks noChangeAspect="1"/>
            </p:cNvPicPr>
            <p:nvPr/>
          </p:nvPicPr>
          <p:blipFill>
            <a:blip r:embed="rId5"/>
            <a:stretch>
              <a:fillRect/>
            </a:stretch>
          </p:blipFill>
          <p:spPr>
            <a:xfrm>
              <a:off x="2074162" y="4697065"/>
              <a:ext cx="2091109" cy="499915"/>
            </a:xfrm>
            <a:prstGeom prst="rect">
              <a:avLst/>
            </a:prstGeom>
          </p:spPr>
        </p:pic>
        <p:pic>
          <p:nvPicPr>
            <p:cNvPr id="10" name="Bildobjekt 9"/>
            <p:cNvPicPr>
              <a:picLocks noChangeAspect="1"/>
            </p:cNvPicPr>
            <p:nvPr/>
          </p:nvPicPr>
          <p:blipFill>
            <a:blip r:embed="rId6"/>
            <a:stretch>
              <a:fillRect/>
            </a:stretch>
          </p:blipFill>
          <p:spPr>
            <a:xfrm>
              <a:off x="804823" y="5569631"/>
              <a:ext cx="2024047" cy="499915"/>
            </a:xfrm>
            <a:prstGeom prst="rect">
              <a:avLst/>
            </a:prstGeom>
          </p:spPr>
        </p:pic>
        <p:pic>
          <p:nvPicPr>
            <p:cNvPr id="11" name="Bildobjekt 10"/>
            <p:cNvPicPr>
              <a:picLocks noChangeAspect="1"/>
            </p:cNvPicPr>
            <p:nvPr/>
          </p:nvPicPr>
          <p:blipFill>
            <a:blip r:embed="rId7"/>
            <a:stretch>
              <a:fillRect/>
            </a:stretch>
          </p:blipFill>
          <p:spPr>
            <a:xfrm>
              <a:off x="3357016" y="3859667"/>
              <a:ext cx="1999661" cy="493819"/>
            </a:xfrm>
            <a:prstGeom prst="rect">
              <a:avLst/>
            </a:prstGeom>
          </p:spPr>
        </p:pic>
        <p:pic>
          <p:nvPicPr>
            <p:cNvPr id="12" name="Bildobjekt 11"/>
            <p:cNvPicPr>
              <a:picLocks noChangeAspect="1"/>
            </p:cNvPicPr>
            <p:nvPr/>
          </p:nvPicPr>
          <p:blipFill>
            <a:blip r:embed="rId8"/>
            <a:stretch>
              <a:fillRect/>
            </a:stretch>
          </p:blipFill>
          <p:spPr>
            <a:xfrm>
              <a:off x="4614643" y="2996711"/>
              <a:ext cx="2042337" cy="499915"/>
            </a:xfrm>
            <a:prstGeom prst="rect">
              <a:avLst/>
            </a:prstGeom>
          </p:spPr>
        </p:pic>
        <p:pic>
          <p:nvPicPr>
            <p:cNvPr id="13" name="Bildobjekt 12"/>
            <p:cNvPicPr>
              <a:picLocks noChangeAspect="1"/>
            </p:cNvPicPr>
            <p:nvPr/>
          </p:nvPicPr>
          <p:blipFill>
            <a:blip r:embed="rId9"/>
            <a:stretch>
              <a:fillRect/>
            </a:stretch>
          </p:blipFill>
          <p:spPr>
            <a:xfrm>
              <a:off x="5882015" y="2133755"/>
              <a:ext cx="2005758" cy="499915"/>
            </a:xfrm>
            <a:prstGeom prst="rect">
              <a:avLst/>
            </a:prstGeom>
          </p:spPr>
        </p:pic>
        <p:sp>
          <p:nvSpPr>
            <p:cNvPr id="14" name="Text Box 4"/>
            <p:cNvSpPr txBox="1">
              <a:spLocks noChangeArrowheads="1"/>
            </p:cNvSpPr>
            <p:nvPr/>
          </p:nvSpPr>
          <p:spPr bwMode="auto">
            <a:xfrm>
              <a:off x="1734984" y="926845"/>
              <a:ext cx="5175378" cy="730341"/>
            </a:xfrm>
            <a:prstGeom prst="rect">
              <a:avLst/>
            </a:prstGeom>
            <a:solidFill>
              <a:schemeClr val="tx2">
                <a:lumMod val="20000"/>
                <a:lumOff val="80000"/>
              </a:schemeClr>
            </a:solidFill>
            <a:ln>
              <a:noFill/>
            </a:ln>
          </p:spPr>
          <p:txBody>
            <a:bodyPr wrap="none">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1600" b="1" err="1">
                  <a:solidFill>
                    <a:srgbClr val="002060"/>
                  </a:solidFill>
                  <a:latin typeface="Verdana" panose="020B0604030504040204" pitchFamily="34" charset="0"/>
                </a:rPr>
                <a:t>Ladder</a:t>
              </a:r>
              <a:r>
                <a:rPr lang="sv-SE" altLang="sv-SE" sz="1600" b="1">
                  <a:solidFill>
                    <a:srgbClr val="002060"/>
                  </a:solidFill>
                  <a:latin typeface="Verdana" panose="020B0604030504040204" pitchFamily="34" charset="0"/>
                </a:rPr>
                <a:t> </a:t>
              </a:r>
              <a:r>
                <a:rPr lang="sv-SE" altLang="sv-SE" sz="1600" b="1" err="1">
                  <a:solidFill>
                    <a:srgbClr val="002060"/>
                  </a:solidFill>
                  <a:latin typeface="Verdana" panose="020B0604030504040204" pitchFamily="34" charset="0"/>
                </a:rPr>
                <a:t>of</a:t>
              </a:r>
              <a:r>
                <a:rPr lang="sv-SE" altLang="sv-SE" sz="1600" b="1">
                  <a:solidFill>
                    <a:srgbClr val="002060"/>
                  </a:solidFill>
                  <a:latin typeface="Verdana" panose="020B0604030504040204" pitchFamily="34" charset="0"/>
                </a:rPr>
                <a:t> participation</a:t>
              </a:r>
            </a:p>
          </p:txBody>
        </p:sp>
      </p:grpSp>
      <p:sp>
        <p:nvSpPr>
          <p:cNvPr id="6" name="Höger 5"/>
          <p:cNvSpPr/>
          <p:nvPr/>
        </p:nvSpPr>
        <p:spPr>
          <a:xfrm>
            <a:off x="5087938" y="2997201"/>
            <a:ext cx="1439862" cy="36036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2292955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22" y="926957"/>
            <a:ext cx="2915815" cy="29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7" name="textruta 2"/>
          <p:cNvSpPr txBox="1">
            <a:spLocks noChangeArrowheads="1"/>
          </p:cNvSpPr>
          <p:nvPr/>
        </p:nvSpPr>
        <p:spPr bwMode="auto">
          <a:xfrm>
            <a:off x="426417" y="155420"/>
            <a:ext cx="3964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20000"/>
              </a:spcBef>
              <a:buFont typeface="Wingdings" pitchFamily="2" charset="2"/>
              <a:buChar char="§"/>
              <a:defRPr sz="2100">
                <a:solidFill>
                  <a:schemeClr val="tx1"/>
                </a:solidFill>
                <a:latin typeface="Georgia" pitchFamily="18" charset="0"/>
                <a:ea typeface="ＭＳ Ｐゴシック" pitchFamily="34" charset="-128"/>
              </a:defRPr>
            </a:lvl1pPr>
            <a:lvl2pPr marL="742950" indent="-285750">
              <a:lnSpc>
                <a:spcPct val="120000"/>
              </a:lnSpc>
              <a:spcBef>
                <a:spcPct val="20000"/>
              </a:spcBef>
              <a:buFont typeface="Verdana" pitchFamily="34" charset="0"/>
              <a:buChar char="-"/>
              <a:defRPr sz="2000">
                <a:solidFill>
                  <a:schemeClr val="tx1"/>
                </a:solidFill>
                <a:latin typeface="Georgia" pitchFamily="18" charset="0"/>
                <a:ea typeface="ＭＳ Ｐゴシック" pitchFamily="34" charset="-128"/>
              </a:defRPr>
            </a:lvl2pPr>
            <a:lvl3pPr marL="1143000" indent="-228600">
              <a:lnSpc>
                <a:spcPct val="120000"/>
              </a:lnSpc>
              <a:spcBef>
                <a:spcPct val="20000"/>
              </a:spcBef>
              <a:buFont typeface="Verdana" pitchFamily="34" charset="0"/>
              <a:buChar char="-"/>
              <a:defRPr>
                <a:solidFill>
                  <a:schemeClr val="tx1"/>
                </a:solidFill>
                <a:latin typeface="Georgia" pitchFamily="18" charset="0"/>
                <a:ea typeface="ＭＳ Ｐゴシック" pitchFamily="34" charset="-128"/>
              </a:defRPr>
            </a:lvl3pPr>
            <a:lvl4pPr marL="1600200" indent="-228600">
              <a:lnSpc>
                <a:spcPct val="120000"/>
              </a:lnSpc>
              <a:spcBef>
                <a:spcPct val="20000"/>
              </a:spcBef>
              <a:buFont typeface="Verdana" pitchFamily="34" charset="0"/>
              <a:buChar char="-"/>
              <a:defRPr sz="1600">
                <a:solidFill>
                  <a:schemeClr val="tx1"/>
                </a:solidFill>
                <a:latin typeface="Georgia" pitchFamily="18" charset="0"/>
                <a:ea typeface="ＭＳ Ｐゴシック" pitchFamily="34" charset="-128"/>
              </a:defRPr>
            </a:lvl4pPr>
            <a:lvl5pPr marL="2057400" indent="-228600">
              <a:lnSpc>
                <a:spcPct val="120000"/>
              </a:lnSpc>
              <a:spcBef>
                <a:spcPct val="20000"/>
              </a:spcBef>
              <a:buFont typeface="Verdana" pitchFamily="34" charset="0"/>
              <a:buChar char="-"/>
              <a:defRPr sz="1600">
                <a:solidFill>
                  <a:schemeClr val="tx1"/>
                </a:solidFill>
                <a:latin typeface="Georgia" pitchFamily="18" charset="0"/>
                <a:ea typeface="ＭＳ Ｐゴシック" pitchFamily="34" charset="-128"/>
              </a:defRPr>
            </a:lvl5pPr>
            <a:lvl6pPr marL="25146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6pPr>
            <a:lvl7pPr marL="29718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7pPr>
            <a:lvl8pPr marL="34290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8pPr>
            <a:lvl9pPr marL="38862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sv-SE" altLang="sv-SE" sz="3200" b="1" err="1">
                <a:solidFill>
                  <a:srgbClr val="002060"/>
                </a:solidFill>
                <a:latin typeface="+mj-lt"/>
              </a:rPr>
              <a:t>How</a:t>
            </a:r>
            <a:r>
              <a:rPr lang="sv-SE" altLang="sv-SE" sz="3200" b="1">
                <a:solidFill>
                  <a:srgbClr val="002060"/>
                </a:solidFill>
                <a:latin typeface="+mj-lt"/>
              </a:rPr>
              <a:t> do </a:t>
            </a:r>
            <a:r>
              <a:rPr lang="sv-SE" altLang="sv-SE" sz="3200" b="1" err="1">
                <a:solidFill>
                  <a:srgbClr val="002060"/>
                </a:solidFill>
                <a:latin typeface="+mj-lt"/>
              </a:rPr>
              <a:t>we</a:t>
            </a:r>
            <a:r>
              <a:rPr lang="sv-SE" altLang="sv-SE" sz="3200" b="1">
                <a:solidFill>
                  <a:srgbClr val="002060"/>
                </a:solidFill>
                <a:latin typeface="+mj-lt"/>
              </a:rPr>
              <a:t> </a:t>
            </a:r>
            <a:r>
              <a:rPr lang="sv-SE" altLang="sv-SE" sz="3200" b="1" err="1">
                <a:solidFill>
                  <a:srgbClr val="002060"/>
                </a:solidFill>
                <a:latin typeface="+mj-lt"/>
              </a:rPr>
              <a:t>inform</a:t>
            </a:r>
            <a:r>
              <a:rPr lang="sv-SE" altLang="sv-SE" sz="3200" b="1">
                <a:solidFill>
                  <a:srgbClr val="002060"/>
                </a:solidFill>
                <a:latin typeface="+mj-lt"/>
              </a:rPr>
              <a:t>?</a:t>
            </a:r>
          </a:p>
        </p:txBody>
      </p:sp>
      <p:pic>
        <p:nvPicPr>
          <p:cNvPr id="2" name="Bildobjekt 1"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335" y="4295810"/>
            <a:ext cx="3168352" cy="21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2" descr="Översiktsplan 2030 - Huddinge kommun - Internet Explorer"/>
          <p:cNvPicPr>
            <a:picLocks noChangeAspect="1"/>
          </p:cNvPicPr>
          <p:nvPr/>
        </p:nvPicPr>
        <p:blipFill>
          <a:blip r:embed="rId4">
            <a:extLst>
              <a:ext uri="{28A0092B-C50C-407E-A947-70E740481C1C}">
                <a14:useLocalDpi xmlns:a14="http://schemas.microsoft.com/office/drawing/2010/main" val="0"/>
              </a:ext>
            </a:extLst>
          </a:blip>
          <a:srcRect l="21803" t="25467" r="44508" b="22339"/>
          <a:stretch>
            <a:fillRect/>
          </a:stretch>
        </p:blipFill>
        <p:spPr bwMode="auto">
          <a:xfrm>
            <a:off x="6668266" y="1087932"/>
            <a:ext cx="3740150" cy="2951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Bildobjekt 5" descr="100-kronan - Linköping play - Linköpings kommuns videokanal - Internet Explorer">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13776" t="29424" r="43700" b="26680"/>
          <a:stretch/>
        </p:blipFill>
        <p:spPr>
          <a:xfrm>
            <a:off x="6594125" y="4216124"/>
            <a:ext cx="3888432" cy="2304256"/>
          </a:xfrm>
          <a:prstGeom prst="rect">
            <a:avLst/>
          </a:prstGeom>
        </p:spPr>
      </p:pic>
      <p:grpSp>
        <p:nvGrpSpPr>
          <p:cNvPr id="3" name="Grupp 2"/>
          <p:cNvGrpSpPr/>
          <p:nvPr/>
        </p:nvGrpSpPr>
        <p:grpSpPr>
          <a:xfrm>
            <a:off x="634841" y="2977486"/>
            <a:ext cx="5768215" cy="1728192"/>
            <a:chOff x="2450909" y="6013756"/>
            <a:chExt cx="4615133" cy="857622"/>
          </a:xfrm>
        </p:grpSpPr>
        <p:pic>
          <p:nvPicPr>
            <p:cNvPr id="8" name="Bildobjekt 7"/>
            <p:cNvPicPr>
              <a:picLocks noChangeAspect="1"/>
            </p:cNvPicPr>
            <p:nvPr/>
          </p:nvPicPr>
          <p:blipFill>
            <a:blip r:embed="rId7"/>
            <a:stretch>
              <a:fillRect/>
            </a:stretch>
          </p:blipFill>
          <p:spPr>
            <a:xfrm rot="20896423">
              <a:off x="2450909" y="6013756"/>
              <a:ext cx="4599973" cy="857622"/>
            </a:xfrm>
            <a:prstGeom prst="rect">
              <a:avLst/>
            </a:prstGeom>
          </p:spPr>
        </p:pic>
        <p:sp>
          <p:nvSpPr>
            <p:cNvPr id="9" name="textruta 8"/>
            <p:cNvSpPr txBox="1"/>
            <p:nvPr/>
          </p:nvSpPr>
          <p:spPr>
            <a:xfrm rot="20896423">
              <a:off x="2636304" y="6261324"/>
              <a:ext cx="4429738" cy="259650"/>
            </a:xfrm>
            <a:prstGeom prst="rect">
              <a:avLst/>
            </a:prstGeom>
            <a:noFill/>
          </p:spPr>
          <p:txBody>
            <a:bodyPr wrap="square" rtlCol="0">
              <a:spAutoFit/>
            </a:bodyPr>
            <a:lstStyle/>
            <a:p>
              <a:r>
                <a:rPr lang="sv-SE" sz="2800" b="1" err="1">
                  <a:solidFill>
                    <a:srgbClr val="002060"/>
                  </a:solidFill>
                  <a:latin typeface="Tahoma" panose="020B0604030504040204" pitchFamily="34" charset="0"/>
                  <a:ea typeface="Tahoma" panose="020B0604030504040204" pitchFamily="34" charset="0"/>
                  <a:cs typeface="Tahoma" panose="020B0604030504040204" pitchFamily="34" charset="0"/>
                </a:rPr>
                <a:t>Search</a:t>
              </a:r>
              <a:r>
                <a:rPr lang="sv-SE" sz="2800" b="1">
                  <a:solidFill>
                    <a:srgbClr val="002060"/>
                  </a:solidFill>
                  <a:latin typeface="Tahoma" panose="020B0604030504040204" pitchFamily="34" charset="0"/>
                  <a:ea typeface="Tahoma" panose="020B0604030504040204" pitchFamily="34" charset="0"/>
                  <a:cs typeface="Tahoma" panose="020B0604030504040204" pitchFamily="34" charset="0"/>
                </a:rPr>
                <a:t> in </a:t>
              </a:r>
              <a:r>
                <a:rPr lang="sv-SE" sz="2800" b="1" err="1">
                  <a:solidFill>
                    <a:srgbClr val="002060"/>
                  </a:solidFill>
                  <a:latin typeface="Tahoma" panose="020B0604030504040204" pitchFamily="34" charset="0"/>
                  <a:ea typeface="Tahoma" panose="020B0604030504040204" pitchFamily="34" charset="0"/>
                  <a:cs typeface="Tahoma" panose="020B0604030504040204" pitchFamily="34" charset="0"/>
                </a:rPr>
                <a:t>our</a:t>
              </a:r>
              <a:r>
                <a:rPr lang="sv-SE" sz="28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sv-SE" sz="2800" b="1" err="1">
                  <a:solidFill>
                    <a:srgbClr val="002060"/>
                  </a:solidFill>
                  <a:latin typeface="Tahoma" panose="020B0604030504040204" pitchFamily="34" charset="0"/>
                  <a:ea typeface="Tahoma" panose="020B0604030504040204" pitchFamily="34" charset="0"/>
                  <a:cs typeface="Tahoma" panose="020B0604030504040204" pitchFamily="34" charset="0"/>
                </a:rPr>
                <a:t>diari</a:t>
              </a:r>
              <a:endParaRPr lang="sv-SE" sz="28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28105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ubrik 1"/>
          <p:cNvSpPr txBox="1">
            <a:spLocks/>
          </p:cNvSpPr>
          <p:nvPr/>
        </p:nvSpPr>
        <p:spPr bwMode="auto">
          <a:xfrm>
            <a:off x="155762" y="122144"/>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en-US" altLang="sv-SE" sz="3200" b="1">
                <a:solidFill>
                  <a:srgbClr val="002060"/>
                </a:solidFill>
                <a:latin typeface="Verdana" panose="020B0604030504040204" pitchFamily="34" charset="0"/>
                <a:cs typeface="Arial" panose="020B0604020202020204" pitchFamily="34" charset="0"/>
              </a:rPr>
              <a:t>Methods and level of participation</a:t>
            </a:r>
            <a:endParaRPr lang="sv-SE" altLang="sv-SE" sz="3200" b="1">
              <a:solidFill>
                <a:srgbClr val="002060"/>
              </a:solidFill>
              <a:latin typeface="Verdana" panose="020B0604030504040204" pitchFamily="34" charset="0"/>
              <a:cs typeface="Arial" panose="020B0604020202020204" pitchFamily="34" charset="0"/>
            </a:endParaRPr>
          </a:p>
        </p:txBody>
      </p:sp>
      <p:sp>
        <p:nvSpPr>
          <p:cNvPr id="55299" name="textruta 2"/>
          <p:cNvSpPr txBox="1">
            <a:spLocks noChangeArrowheads="1"/>
          </p:cNvSpPr>
          <p:nvPr/>
        </p:nvSpPr>
        <p:spPr bwMode="auto">
          <a:xfrm>
            <a:off x="1620839" y="2005013"/>
            <a:ext cx="5832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sv-SE" altLang="sv-SE" sz="2400" err="1">
                <a:latin typeface="Verdana" panose="020B0604030504040204" pitchFamily="34" charset="0"/>
              </a:rPr>
              <a:t>What</a:t>
            </a:r>
            <a:r>
              <a:rPr lang="sv-SE" altLang="sv-SE" sz="2400">
                <a:latin typeface="Verdana" panose="020B0604030504040204" pitchFamily="34" charset="0"/>
              </a:rPr>
              <a:t> do </a:t>
            </a:r>
            <a:r>
              <a:rPr lang="sv-SE" altLang="sv-SE" sz="2400" err="1">
                <a:latin typeface="Verdana" panose="020B0604030504040204" pitchFamily="34" charset="0"/>
              </a:rPr>
              <a:t>we</a:t>
            </a:r>
            <a:r>
              <a:rPr lang="sv-SE" altLang="sv-SE" sz="2400">
                <a:latin typeface="Verdana" panose="020B0604030504040204" pitchFamily="34" charset="0"/>
              </a:rPr>
              <a:t> </a:t>
            </a:r>
            <a:r>
              <a:rPr lang="sv-SE" altLang="sv-SE" sz="2400" err="1">
                <a:latin typeface="Verdana" panose="020B0604030504040204" pitchFamily="34" charset="0"/>
              </a:rPr>
              <a:t>invite</a:t>
            </a:r>
            <a:r>
              <a:rPr lang="sv-SE" altLang="sv-SE" sz="2400">
                <a:latin typeface="Verdana" panose="020B0604030504040204" pitchFamily="34" charset="0"/>
              </a:rPr>
              <a:t> to</a:t>
            </a:r>
          </a:p>
          <a:p>
            <a:pPr>
              <a:lnSpc>
                <a:spcPct val="100000"/>
              </a:lnSpc>
              <a:spcBef>
                <a:spcPct val="0"/>
              </a:spcBef>
              <a:buFontTx/>
              <a:buNone/>
            </a:pPr>
            <a:endParaRPr lang="sv-SE" altLang="sv-SE" sz="2400">
              <a:latin typeface="Verdana" panose="020B0604030504040204" pitchFamily="34" charset="0"/>
            </a:endParaRPr>
          </a:p>
          <a:p>
            <a:pPr>
              <a:lnSpc>
                <a:spcPct val="100000"/>
              </a:lnSpc>
              <a:spcBef>
                <a:spcPct val="0"/>
              </a:spcBef>
              <a:buFontTx/>
              <a:buNone/>
            </a:pPr>
            <a:r>
              <a:rPr lang="en-US" altLang="sv-SE" sz="2400">
                <a:latin typeface="Verdana" panose="020B0604030504040204" pitchFamily="34" charset="0"/>
              </a:rPr>
              <a:t>What methods do we use</a:t>
            </a:r>
            <a:endParaRPr lang="sv-SE" altLang="sv-SE" sz="2400">
              <a:latin typeface="Verdana" panose="020B0604030504040204" pitchFamily="34" charset="0"/>
            </a:endParaRPr>
          </a:p>
        </p:txBody>
      </p:sp>
      <p:pic>
        <p:nvPicPr>
          <p:cNvPr id="55302" name="Bildobjekt 6" descr="Bästa Täby - Internet Explorer">
            <a:hlinkClick r:id="rId2"/>
          </p:cNvPr>
          <p:cNvPicPr>
            <a:picLocks noChangeAspect="1"/>
          </p:cNvPicPr>
          <p:nvPr/>
        </p:nvPicPr>
        <p:blipFill>
          <a:blip r:embed="rId3">
            <a:extLst>
              <a:ext uri="{28A0092B-C50C-407E-A947-70E740481C1C}">
                <a14:useLocalDpi xmlns:a14="http://schemas.microsoft.com/office/drawing/2010/main" val="0"/>
              </a:ext>
            </a:extLst>
          </a:blip>
          <a:srcRect t="9663" r="1176"/>
          <a:stretch>
            <a:fillRect/>
          </a:stretch>
        </p:blipFill>
        <p:spPr bwMode="auto">
          <a:xfrm>
            <a:off x="6631966" y="4178425"/>
            <a:ext cx="4574113" cy="236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050" y="4197631"/>
            <a:ext cx="4673754" cy="234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 7"/>
          <p:cNvGrpSpPr/>
          <p:nvPr/>
        </p:nvGrpSpPr>
        <p:grpSpPr>
          <a:xfrm>
            <a:off x="6167438" y="711202"/>
            <a:ext cx="4764292" cy="3036887"/>
            <a:chOff x="309731" y="584026"/>
            <a:chExt cx="8738645" cy="6551281"/>
          </a:xfrm>
        </p:grpSpPr>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31" y="584026"/>
              <a:ext cx="8738645" cy="6551281"/>
            </a:xfrm>
            <a:prstGeom prst="rect">
              <a:avLst/>
            </a:prstGeom>
          </p:spPr>
        </p:pic>
        <p:pic>
          <p:nvPicPr>
            <p:cNvPr id="10" name="Bildobjekt 9"/>
            <p:cNvPicPr>
              <a:picLocks noChangeAspect="1"/>
            </p:cNvPicPr>
            <p:nvPr/>
          </p:nvPicPr>
          <p:blipFill>
            <a:blip r:embed="rId6"/>
            <a:stretch>
              <a:fillRect/>
            </a:stretch>
          </p:blipFill>
          <p:spPr>
            <a:xfrm>
              <a:off x="2074162" y="4697065"/>
              <a:ext cx="2091109" cy="499915"/>
            </a:xfrm>
            <a:prstGeom prst="rect">
              <a:avLst/>
            </a:prstGeom>
          </p:spPr>
        </p:pic>
        <p:pic>
          <p:nvPicPr>
            <p:cNvPr id="11" name="Bildobjekt 10"/>
            <p:cNvPicPr>
              <a:picLocks noChangeAspect="1"/>
            </p:cNvPicPr>
            <p:nvPr/>
          </p:nvPicPr>
          <p:blipFill>
            <a:blip r:embed="rId7"/>
            <a:stretch>
              <a:fillRect/>
            </a:stretch>
          </p:blipFill>
          <p:spPr>
            <a:xfrm>
              <a:off x="804823" y="5569631"/>
              <a:ext cx="2024047" cy="499915"/>
            </a:xfrm>
            <a:prstGeom prst="rect">
              <a:avLst/>
            </a:prstGeom>
          </p:spPr>
        </p:pic>
        <p:pic>
          <p:nvPicPr>
            <p:cNvPr id="12" name="Bildobjekt 11"/>
            <p:cNvPicPr>
              <a:picLocks noChangeAspect="1"/>
            </p:cNvPicPr>
            <p:nvPr/>
          </p:nvPicPr>
          <p:blipFill>
            <a:blip r:embed="rId8"/>
            <a:stretch>
              <a:fillRect/>
            </a:stretch>
          </p:blipFill>
          <p:spPr>
            <a:xfrm>
              <a:off x="3357016" y="3859667"/>
              <a:ext cx="1999661" cy="493819"/>
            </a:xfrm>
            <a:prstGeom prst="rect">
              <a:avLst/>
            </a:prstGeom>
          </p:spPr>
        </p:pic>
        <p:pic>
          <p:nvPicPr>
            <p:cNvPr id="13" name="Bildobjekt 12"/>
            <p:cNvPicPr>
              <a:picLocks noChangeAspect="1"/>
            </p:cNvPicPr>
            <p:nvPr/>
          </p:nvPicPr>
          <p:blipFill>
            <a:blip r:embed="rId9"/>
            <a:stretch>
              <a:fillRect/>
            </a:stretch>
          </p:blipFill>
          <p:spPr>
            <a:xfrm>
              <a:off x="4614643" y="2996711"/>
              <a:ext cx="2042337" cy="499915"/>
            </a:xfrm>
            <a:prstGeom prst="rect">
              <a:avLst/>
            </a:prstGeom>
          </p:spPr>
        </p:pic>
        <p:pic>
          <p:nvPicPr>
            <p:cNvPr id="14" name="Bildobjekt 13"/>
            <p:cNvPicPr>
              <a:picLocks noChangeAspect="1"/>
            </p:cNvPicPr>
            <p:nvPr/>
          </p:nvPicPr>
          <p:blipFill>
            <a:blip r:embed="rId10"/>
            <a:stretch>
              <a:fillRect/>
            </a:stretch>
          </p:blipFill>
          <p:spPr>
            <a:xfrm>
              <a:off x="5882015" y="2133755"/>
              <a:ext cx="2005758" cy="499915"/>
            </a:xfrm>
            <a:prstGeom prst="rect">
              <a:avLst/>
            </a:prstGeom>
          </p:spPr>
        </p:pic>
        <p:sp>
          <p:nvSpPr>
            <p:cNvPr id="15" name="Text Box 4"/>
            <p:cNvSpPr txBox="1">
              <a:spLocks noChangeArrowheads="1"/>
            </p:cNvSpPr>
            <p:nvPr/>
          </p:nvSpPr>
          <p:spPr bwMode="auto">
            <a:xfrm>
              <a:off x="1734984" y="926845"/>
              <a:ext cx="5175378" cy="730341"/>
            </a:xfrm>
            <a:prstGeom prst="rect">
              <a:avLst/>
            </a:prstGeom>
            <a:solidFill>
              <a:schemeClr val="tx2">
                <a:lumMod val="20000"/>
                <a:lumOff val="80000"/>
              </a:schemeClr>
            </a:solidFill>
            <a:ln>
              <a:noFill/>
            </a:ln>
          </p:spPr>
          <p:txBody>
            <a:bodyPr wrap="none">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1600" b="1" err="1">
                  <a:solidFill>
                    <a:srgbClr val="002060"/>
                  </a:solidFill>
                  <a:latin typeface="Verdana" panose="020B0604030504040204" pitchFamily="34" charset="0"/>
                </a:rPr>
                <a:t>Ladder</a:t>
              </a:r>
              <a:r>
                <a:rPr lang="sv-SE" altLang="sv-SE" sz="1600" b="1">
                  <a:solidFill>
                    <a:srgbClr val="002060"/>
                  </a:solidFill>
                  <a:latin typeface="Verdana" panose="020B0604030504040204" pitchFamily="34" charset="0"/>
                </a:rPr>
                <a:t> </a:t>
              </a:r>
              <a:r>
                <a:rPr lang="sv-SE" altLang="sv-SE" sz="1600" b="1" err="1">
                  <a:solidFill>
                    <a:srgbClr val="002060"/>
                  </a:solidFill>
                  <a:latin typeface="Verdana" panose="020B0604030504040204" pitchFamily="34" charset="0"/>
                </a:rPr>
                <a:t>of</a:t>
              </a:r>
              <a:r>
                <a:rPr lang="sv-SE" altLang="sv-SE" sz="1600" b="1">
                  <a:solidFill>
                    <a:srgbClr val="002060"/>
                  </a:solidFill>
                  <a:latin typeface="Verdana" panose="020B0604030504040204" pitchFamily="34" charset="0"/>
                </a:rPr>
                <a:t> participation</a:t>
              </a:r>
            </a:p>
          </p:txBody>
        </p:sp>
      </p:grpSp>
      <p:sp>
        <p:nvSpPr>
          <p:cNvPr id="6" name="Höger 5"/>
          <p:cNvSpPr/>
          <p:nvPr/>
        </p:nvSpPr>
        <p:spPr>
          <a:xfrm>
            <a:off x="5195888" y="2016126"/>
            <a:ext cx="1439862" cy="36036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3878117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p:cNvPicPr>
            <a:picLocks noChangeAspect="1" noChangeArrowheads="1"/>
          </p:cNvPicPr>
          <p:nvPr/>
        </p:nvPicPr>
        <p:blipFill>
          <a:blip r:embed="rId2">
            <a:extLst>
              <a:ext uri="{28A0092B-C50C-407E-A947-70E740481C1C}">
                <a14:useLocalDpi xmlns:a14="http://schemas.microsoft.com/office/drawing/2010/main" val="0"/>
              </a:ext>
            </a:extLst>
          </a:blip>
          <a:srcRect l="3600" t="14561" r="2420" b="9016"/>
          <a:stretch>
            <a:fillRect/>
          </a:stretch>
        </p:blipFill>
        <p:spPr bwMode="auto">
          <a:xfrm>
            <a:off x="569132" y="962179"/>
            <a:ext cx="5114119"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15" name="Text Box 6"/>
          <p:cNvSpPr txBox="1">
            <a:spLocks noChangeArrowheads="1"/>
          </p:cNvSpPr>
          <p:nvPr/>
        </p:nvSpPr>
        <p:spPr bwMode="auto">
          <a:xfrm>
            <a:off x="569913" y="177802"/>
            <a:ext cx="8183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spcBef>
                <a:spcPct val="20000"/>
              </a:spcBef>
              <a:spcAft>
                <a:spcPct val="10000"/>
              </a:spcAft>
              <a:buChar char="•"/>
              <a:defRPr sz="3200">
                <a:solidFill>
                  <a:schemeClr val="tx1"/>
                </a:solidFill>
                <a:latin typeface="Verdana" panose="020B0604030504040204" pitchFamily="34" charset="0"/>
              </a:defRPr>
            </a:lvl1pPr>
            <a:lvl2pPr marL="742950" indent="-285750">
              <a:spcBef>
                <a:spcPct val="20000"/>
              </a:spcBef>
              <a:spcAft>
                <a:spcPct val="10000"/>
              </a:spcAft>
              <a:buChar char="–"/>
              <a:defRPr sz="2800">
                <a:solidFill>
                  <a:schemeClr val="tx1"/>
                </a:solidFill>
                <a:latin typeface="Verdana" panose="020B0604030504040204" pitchFamily="34" charset="0"/>
              </a:defRPr>
            </a:lvl2pPr>
            <a:lvl3pPr marL="1143000" indent="-228600">
              <a:spcBef>
                <a:spcPct val="20000"/>
              </a:spcBef>
              <a:spcAft>
                <a:spcPct val="10000"/>
              </a:spcAft>
              <a:buChar char="•"/>
              <a:defRPr sz="2400">
                <a:solidFill>
                  <a:schemeClr val="tx1"/>
                </a:solidFill>
                <a:latin typeface="Verdana" panose="020B0604030504040204" pitchFamily="34" charset="0"/>
              </a:defRPr>
            </a:lvl3pPr>
            <a:lvl4pPr marL="1600200" indent="-228600">
              <a:spcBef>
                <a:spcPct val="20000"/>
              </a:spcBef>
              <a:spcAft>
                <a:spcPct val="10000"/>
              </a:spcAft>
              <a:buChar char="–"/>
              <a:defRPr sz="2000">
                <a:solidFill>
                  <a:schemeClr val="tx1"/>
                </a:solidFill>
                <a:latin typeface="Verdana" panose="020B0604030504040204" pitchFamily="34" charset="0"/>
              </a:defRPr>
            </a:lvl4pPr>
            <a:lvl5pPr marL="2057400" indent="-228600">
              <a:spcBef>
                <a:spcPct val="20000"/>
              </a:spcBef>
              <a:spcAft>
                <a:spcPct val="10000"/>
              </a:spcAft>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1000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1000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1000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10000"/>
              </a:spcAft>
              <a:buChar char="»"/>
              <a:defRPr sz="2000">
                <a:solidFill>
                  <a:schemeClr val="tx1"/>
                </a:solidFill>
                <a:latin typeface="Verdana" panose="020B0604030504040204" pitchFamily="34" charset="0"/>
              </a:defRPr>
            </a:lvl9pPr>
          </a:lstStyle>
          <a:p>
            <a:pPr eaLnBrk="1" hangingPunct="1">
              <a:spcBef>
                <a:spcPct val="0"/>
              </a:spcBef>
              <a:spcAft>
                <a:spcPct val="0"/>
              </a:spcAft>
              <a:buFontTx/>
              <a:buNone/>
            </a:pPr>
            <a:r>
              <a:rPr lang="sv-SE" altLang="sv-SE" b="1">
                <a:solidFill>
                  <a:srgbClr val="002060"/>
                </a:solidFill>
                <a:latin typeface="+mn-lt"/>
                <a:ea typeface="MS PGothic" panose="020B0600070205080204" pitchFamily="34" charset="-128"/>
                <a:cs typeface="Tahoma" panose="020B0604030504040204" pitchFamily="34" charset="0"/>
              </a:rPr>
              <a:t>Citizen panel for </a:t>
            </a:r>
            <a:r>
              <a:rPr lang="sv-SE" altLang="sv-SE" b="1" err="1">
                <a:solidFill>
                  <a:srgbClr val="002060"/>
                </a:solidFill>
                <a:latin typeface="+mn-lt"/>
                <a:ea typeface="MS PGothic" panose="020B0600070205080204" pitchFamily="34" charset="-128"/>
                <a:cs typeface="Tahoma" panose="020B0604030504040204" pitchFamily="34" charset="0"/>
              </a:rPr>
              <a:t>consultation</a:t>
            </a:r>
            <a:endParaRPr lang="sv-SE" altLang="sv-SE">
              <a:solidFill>
                <a:srgbClr val="002060"/>
              </a:solidFill>
              <a:latin typeface="+mn-lt"/>
              <a:ea typeface="MS PGothic" panose="020B0600070205080204" pitchFamily="34" charset="-128"/>
              <a:cs typeface="Tahoma" panose="020B0604030504040204" pitchFamily="34" charset="0"/>
            </a:endParaRPr>
          </a:p>
        </p:txBody>
      </p:sp>
      <p:pic>
        <p:nvPicPr>
          <p:cNvPr id="90116" name="Picture 5">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7" t="13039" r="6890" b="20876"/>
          <a:stretch/>
        </p:blipFill>
        <p:spPr bwMode="auto">
          <a:xfrm>
            <a:off x="2702857" y="1783080"/>
            <a:ext cx="4685495" cy="41840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Bildobjekt 1"/>
          <p:cNvPicPr>
            <a:picLocks noChangeAspect="1"/>
          </p:cNvPicPr>
          <p:nvPr/>
        </p:nvPicPr>
        <p:blipFill rotWithShape="1">
          <a:blip r:embed="rId5"/>
          <a:srcRect l="55367" t="17096" r="6711" b="6401"/>
          <a:stretch/>
        </p:blipFill>
        <p:spPr>
          <a:xfrm>
            <a:off x="4842715" y="2265221"/>
            <a:ext cx="5948522" cy="4128655"/>
          </a:xfrm>
          <a:prstGeom prst="rect">
            <a:avLst/>
          </a:prstGeom>
          <a:ln>
            <a:solidFill>
              <a:srgbClr val="002060"/>
            </a:solidFill>
          </a:ln>
        </p:spPr>
      </p:pic>
    </p:spTree>
    <p:extLst>
      <p:ext uri="{BB962C8B-B14F-4D97-AF65-F5344CB8AC3E}">
        <p14:creationId xmlns:p14="http://schemas.microsoft.com/office/powerpoint/2010/main" val="3016087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367183" y="143136"/>
            <a:ext cx="8060220" cy="584775"/>
          </a:xfrm>
          <a:prstGeom prst="rect">
            <a:avLst/>
          </a:prstGeom>
          <a:noFill/>
        </p:spPr>
        <p:txBody>
          <a:bodyPr wrap="none" rtlCol="0">
            <a:spAutoFit/>
          </a:bodyPr>
          <a:lstStyle/>
          <a:p>
            <a:r>
              <a:rPr lang="sv-SE" sz="3200" b="1">
                <a:solidFill>
                  <a:srgbClr val="002060"/>
                </a:solidFill>
              </a:rPr>
              <a:t>Come to the City hall </a:t>
            </a:r>
            <a:r>
              <a:rPr lang="sv-SE" sz="3200" b="1" err="1">
                <a:solidFill>
                  <a:srgbClr val="002060"/>
                </a:solidFill>
              </a:rPr>
              <a:t>next</a:t>
            </a:r>
            <a:r>
              <a:rPr lang="sv-SE" sz="3200" b="1">
                <a:solidFill>
                  <a:srgbClr val="002060"/>
                </a:solidFill>
              </a:rPr>
              <a:t> </a:t>
            </a:r>
            <a:r>
              <a:rPr lang="sv-SE" sz="3200" b="1" err="1">
                <a:solidFill>
                  <a:srgbClr val="002060"/>
                </a:solidFill>
              </a:rPr>
              <a:t>monday</a:t>
            </a:r>
            <a:r>
              <a:rPr lang="sv-SE" sz="3200" b="1">
                <a:solidFill>
                  <a:srgbClr val="002060"/>
                </a:solidFill>
              </a:rPr>
              <a:t> 19:00</a:t>
            </a:r>
          </a:p>
        </p:txBody>
      </p:sp>
      <p:pic>
        <p:nvPicPr>
          <p:cNvPr id="5" name="Bildobjekt 4"/>
          <p:cNvPicPr>
            <a:picLocks noChangeAspect="1"/>
          </p:cNvPicPr>
          <p:nvPr/>
        </p:nvPicPr>
        <p:blipFill>
          <a:blip r:embed="rId2"/>
          <a:stretch>
            <a:fillRect/>
          </a:stretch>
        </p:blipFill>
        <p:spPr>
          <a:xfrm>
            <a:off x="367183" y="908719"/>
            <a:ext cx="8658830" cy="5772554"/>
          </a:xfrm>
          <a:prstGeom prst="rect">
            <a:avLst/>
          </a:prstGeom>
        </p:spPr>
      </p:pic>
      <p:pic>
        <p:nvPicPr>
          <p:cNvPr id="7" name="Bildobjekt 6"/>
          <p:cNvPicPr>
            <a:picLocks noChangeAspect="1"/>
          </p:cNvPicPr>
          <p:nvPr/>
        </p:nvPicPr>
        <p:blipFill>
          <a:blip r:embed="rId3"/>
          <a:stretch>
            <a:fillRect/>
          </a:stretch>
        </p:blipFill>
        <p:spPr>
          <a:xfrm>
            <a:off x="1870538" y="1824067"/>
            <a:ext cx="5652120" cy="3014464"/>
          </a:xfrm>
          <a:prstGeom prst="rect">
            <a:avLst/>
          </a:prstGeom>
        </p:spPr>
      </p:pic>
      <p:pic>
        <p:nvPicPr>
          <p:cNvPr id="2" name="Bildobjekt 1"/>
          <p:cNvPicPr>
            <a:picLocks noChangeAspect="1"/>
          </p:cNvPicPr>
          <p:nvPr/>
        </p:nvPicPr>
        <p:blipFill>
          <a:blip r:embed="rId4"/>
          <a:stretch>
            <a:fillRect/>
          </a:stretch>
        </p:blipFill>
        <p:spPr>
          <a:xfrm>
            <a:off x="230008" y="770687"/>
            <a:ext cx="9769461" cy="6087313"/>
          </a:xfrm>
          <a:prstGeom prst="rect">
            <a:avLst/>
          </a:prstGeom>
        </p:spPr>
      </p:pic>
      <p:sp>
        <p:nvSpPr>
          <p:cNvPr id="8" name="textruta 7"/>
          <p:cNvSpPr txBox="1"/>
          <p:nvPr/>
        </p:nvSpPr>
        <p:spPr>
          <a:xfrm>
            <a:off x="4089516" y="1824067"/>
            <a:ext cx="1512168" cy="1569660"/>
          </a:xfrm>
          <a:prstGeom prst="rect">
            <a:avLst/>
          </a:prstGeom>
          <a:noFill/>
        </p:spPr>
        <p:txBody>
          <a:bodyPr wrap="square" rtlCol="0">
            <a:spAutoFit/>
          </a:bodyPr>
          <a:lstStyle/>
          <a:p>
            <a:r>
              <a:rPr lang="sv-SE" sz="3200" err="1">
                <a:solidFill>
                  <a:schemeClr val="bg1"/>
                </a:solidFill>
              </a:rPr>
              <a:t>What</a:t>
            </a:r>
            <a:r>
              <a:rPr lang="sv-SE" sz="3200">
                <a:solidFill>
                  <a:schemeClr val="bg1"/>
                </a:solidFill>
              </a:rPr>
              <a:t> do </a:t>
            </a:r>
            <a:r>
              <a:rPr lang="sv-SE" sz="3200" err="1">
                <a:solidFill>
                  <a:schemeClr val="bg1"/>
                </a:solidFill>
              </a:rPr>
              <a:t>you</a:t>
            </a:r>
            <a:r>
              <a:rPr lang="sv-SE" sz="3200">
                <a:solidFill>
                  <a:schemeClr val="bg1"/>
                </a:solidFill>
              </a:rPr>
              <a:t> </a:t>
            </a:r>
            <a:r>
              <a:rPr lang="sv-SE" sz="3200" err="1">
                <a:solidFill>
                  <a:schemeClr val="bg1"/>
                </a:solidFill>
              </a:rPr>
              <a:t>think</a:t>
            </a:r>
            <a:r>
              <a:rPr lang="sv-SE" sz="3200">
                <a:solidFill>
                  <a:schemeClr val="bg1"/>
                </a:solidFill>
              </a:rPr>
              <a:t>?</a:t>
            </a:r>
          </a:p>
        </p:txBody>
      </p:sp>
    </p:spTree>
    <p:extLst>
      <p:ext uri="{BB962C8B-B14F-4D97-AF65-F5344CB8AC3E}">
        <p14:creationId xmlns:p14="http://schemas.microsoft.com/office/powerpoint/2010/main" val="13961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ruta 3"/>
          <p:cNvSpPr txBox="1">
            <a:spLocks noChangeArrowheads="1"/>
          </p:cNvSpPr>
          <p:nvPr/>
        </p:nvSpPr>
        <p:spPr bwMode="auto">
          <a:xfrm>
            <a:off x="496094" y="131765"/>
            <a:ext cx="7886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Verdana" panose="020B0604030504040204" pitchFamily="34" charset="0"/>
              <a:buChar char="-"/>
              <a:defRPr sz="2100">
                <a:solidFill>
                  <a:schemeClr val="tx1"/>
                </a:solidFill>
                <a:latin typeface="Georgia" panose="02040502050405020303" pitchFamily="18" charset="0"/>
              </a:defRPr>
            </a:lvl1pPr>
            <a:lvl2pPr marL="742950" indent="-285750" eaLnBrk="0" hangingPunct="0">
              <a:spcBef>
                <a:spcPct val="20000"/>
              </a:spcBef>
              <a:buFont typeface="Verdana" panose="020B0604030504040204" pitchFamily="34" charset="0"/>
              <a:buChar char="-"/>
              <a:defRPr sz="2000">
                <a:solidFill>
                  <a:schemeClr val="tx1"/>
                </a:solidFill>
                <a:latin typeface="Georgia" panose="02040502050405020303" pitchFamily="18" charset="0"/>
              </a:defRPr>
            </a:lvl2pPr>
            <a:lvl3pPr marL="1143000" indent="-228600" eaLnBrk="0" hangingPunct="0">
              <a:spcBef>
                <a:spcPct val="20000"/>
              </a:spcBef>
              <a:buFont typeface="Verdana" panose="020B0604030504040204" pitchFamily="34" charset="0"/>
              <a:buChar char="-"/>
              <a:defRPr>
                <a:solidFill>
                  <a:schemeClr val="tx1"/>
                </a:solidFill>
                <a:latin typeface="Georgia" panose="02040502050405020303" pitchFamily="18" charset="0"/>
              </a:defRPr>
            </a:lvl3pPr>
            <a:lvl4pPr marL="16002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4pPr>
            <a:lvl5pPr marL="20574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9pPr>
          </a:lstStyle>
          <a:p>
            <a:pPr eaLnBrk="1" hangingPunct="1">
              <a:spcBef>
                <a:spcPct val="0"/>
              </a:spcBef>
              <a:buFontTx/>
              <a:buNone/>
            </a:pPr>
            <a:r>
              <a:rPr lang="en-GB" altLang="sv-SE" sz="3200" b="1" err="1">
                <a:solidFill>
                  <a:srgbClr val="002060"/>
                </a:solidFill>
                <a:latin typeface="Verdana" panose="020B0604030504040204" pitchFamily="34" charset="0"/>
              </a:rPr>
              <a:t>Skellefteå</a:t>
            </a:r>
            <a:r>
              <a:rPr lang="en-GB" altLang="sv-SE" sz="3200" b="1">
                <a:solidFill>
                  <a:srgbClr val="002060"/>
                </a:solidFill>
                <a:latin typeface="Verdana" panose="020B0604030504040204" pitchFamily="34" charset="0"/>
              </a:rPr>
              <a:t> planning for the future</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606" y="774701"/>
            <a:ext cx="2871787" cy="47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15" y="762630"/>
            <a:ext cx="532765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ruta 1"/>
          <p:cNvSpPr txBox="1">
            <a:spLocks noChangeArrowheads="1"/>
          </p:cNvSpPr>
          <p:nvPr/>
        </p:nvSpPr>
        <p:spPr bwMode="auto">
          <a:xfrm>
            <a:off x="1242562" y="4960145"/>
            <a:ext cx="53292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4988" indent="-5349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q"/>
            </a:pPr>
            <a:r>
              <a:rPr lang="en-GB" altLang="sv-SE" sz="2400"/>
              <a:t>Dialogue early in the process</a:t>
            </a:r>
          </a:p>
          <a:p>
            <a:pPr eaLnBrk="1" hangingPunct="1">
              <a:buFont typeface="Wingdings" panose="05000000000000000000" pitchFamily="2" charset="2"/>
              <a:buChar char="q"/>
            </a:pPr>
            <a:r>
              <a:rPr lang="en-GB" altLang="sv-SE" sz="2400"/>
              <a:t>Dialogue with new methods</a:t>
            </a:r>
          </a:p>
          <a:p>
            <a:pPr eaLnBrk="1" hangingPunct="1">
              <a:buFont typeface="Wingdings" panose="05000000000000000000" pitchFamily="2" charset="2"/>
              <a:buChar char="q"/>
            </a:pPr>
            <a:r>
              <a:rPr lang="en-GB" altLang="sv-SE" sz="2400"/>
              <a:t>Inspiration</a:t>
            </a:r>
          </a:p>
        </p:txBody>
      </p:sp>
    </p:spTree>
    <p:extLst>
      <p:ext uri="{BB962C8B-B14F-4D97-AF65-F5344CB8AC3E}">
        <p14:creationId xmlns:p14="http://schemas.microsoft.com/office/powerpoint/2010/main" val="3830668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9" y="1242079"/>
            <a:ext cx="3527425" cy="446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ubrik 1"/>
          <p:cNvSpPr txBox="1">
            <a:spLocks/>
          </p:cNvSpPr>
          <p:nvPr/>
        </p:nvSpPr>
        <p:spPr bwMode="auto">
          <a:xfrm>
            <a:off x="601664" y="163700"/>
            <a:ext cx="82296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3200" b="1" err="1">
                <a:solidFill>
                  <a:srgbClr val="002060"/>
                </a:solidFill>
                <a:latin typeface="Verdana" panose="020B0604030504040204" pitchFamily="34" charset="0"/>
              </a:rPr>
              <a:t>Urbanization</a:t>
            </a:r>
            <a:endParaRPr lang="sv-SE" altLang="sv-SE" sz="3200" b="1">
              <a:solidFill>
                <a:srgbClr val="002060"/>
              </a:solidFill>
              <a:latin typeface="Verdana" panose="020B0604030504040204" pitchFamily="34" charset="0"/>
            </a:endParaRPr>
          </a:p>
        </p:txBody>
      </p:sp>
      <p:pic>
        <p:nvPicPr>
          <p:cNvPr id="40964" name="Bildobjekt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835" y="1242079"/>
            <a:ext cx="208915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objekt 1"/>
          <p:cNvPicPr>
            <a:picLocks noChangeAspect="1"/>
          </p:cNvPicPr>
          <p:nvPr/>
        </p:nvPicPr>
        <p:blipFill>
          <a:blip r:embed="rId4"/>
          <a:stretch>
            <a:fillRect/>
          </a:stretch>
        </p:blipFill>
        <p:spPr>
          <a:xfrm>
            <a:off x="5783000" y="5847022"/>
            <a:ext cx="6096528" cy="286537"/>
          </a:xfrm>
          <a:prstGeom prst="rect">
            <a:avLst/>
          </a:prstGeom>
        </p:spPr>
      </p:pic>
      <p:sp>
        <p:nvSpPr>
          <p:cNvPr id="6" name="Rektangel 5"/>
          <p:cNvSpPr/>
          <p:nvPr/>
        </p:nvSpPr>
        <p:spPr>
          <a:xfrm>
            <a:off x="6096000" y="6133559"/>
            <a:ext cx="6096000" cy="246221"/>
          </a:xfrm>
          <a:prstGeom prst="rect">
            <a:avLst/>
          </a:prstGeom>
        </p:spPr>
        <p:txBody>
          <a:bodyPr>
            <a:spAutoFit/>
          </a:bodyPr>
          <a:lstStyle/>
          <a:p>
            <a:r>
              <a:rPr lang="sv-SE" sz="1000"/>
              <a:t>Original: </a:t>
            </a:r>
            <a:r>
              <a:rPr lang="sv-SE" sz="1000">
                <a:hlinkClick r:id="rId5"/>
              </a:rPr>
              <a:t>https://www.scb.se/sv_/Hitta-statistik/Artiklar/Varannan-svensk-bor-nara-havet/</a:t>
            </a:r>
            <a:r>
              <a:rPr lang="sv-SE" sz="1000"/>
              <a:t> </a:t>
            </a:r>
          </a:p>
        </p:txBody>
      </p:sp>
    </p:spTree>
    <p:extLst>
      <p:ext uri="{BB962C8B-B14F-4D97-AF65-F5344CB8AC3E}">
        <p14:creationId xmlns:p14="http://schemas.microsoft.com/office/powerpoint/2010/main" val="206018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50376" y="409433"/>
            <a:ext cx="6291618" cy="584775"/>
          </a:xfrm>
          <a:prstGeom prst="rect">
            <a:avLst/>
          </a:prstGeom>
          <a:noFill/>
        </p:spPr>
        <p:txBody>
          <a:bodyPr wrap="square" rtlCol="0">
            <a:spAutoFit/>
          </a:bodyPr>
          <a:lstStyle/>
          <a:p>
            <a:r>
              <a:rPr lang="sv-SE" sz="3200" b="1">
                <a:solidFill>
                  <a:srgbClr val="002060"/>
                </a:solidFill>
              </a:rPr>
              <a:t>Walk and talk</a:t>
            </a:r>
          </a:p>
        </p:txBody>
      </p:sp>
      <p:pic>
        <p:nvPicPr>
          <p:cNvPr id="1026" name="Picture 2" descr="Grupp, Team, Feedback, BekrÃ¤ftar, Ballonger, Mol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5" y="1460310"/>
            <a:ext cx="10648823" cy="4736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8311486" y="3248168"/>
            <a:ext cx="1502334" cy="523220"/>
          </a:xfrm>
          <a:prstGeom prst="rect">
            <a:avLst/>
          </a:prstGeom>
          <a:noFill/>
        </p:spPr>
        <p:txBody>
          <a:bodyPr wrap="none" rtlCol="0">
            <a:spAutoFit/>
          </a:bodyPr>
          <a:lstStyle/>
          <a:p>
            <a:r>
              <a:rPr lang="sv-SE" sz="2800"/>
              <a:t>I </a:t>
            </a:r>
            <a:r>
              <a:rPr lang="sv-SE" sz="2800" err="1"/>
              <a:t>think</a:t>
            </a:r>
            <a:r>
              <a:rPr lang="sv-SE" sz="2800"/>
              <a:t>…</a:t>
            </a:r>
          </a:p>
        </p:txBody>
      </p:sp>
      <p:sp>
        <p:nvSpPr>
          <p:cNvPr id="4" name="textruta 3"/>
          <p:cNvSpPr txBox="1"/>
          <p:nvPr/>
        </p:nvSpPr>
        <p:spPr>
          <a:xfrm>
            <a:off x="6018663" y="2863447"/>
            <a:ext cx="1678674" cy="954107"/>
          </a:xfrm>
          <a:prstGeom prst="rect">
            <a:avLst/>
          </a:prstGeom>
          <a:noFill/>
        </p:spPr>
        <p:txBody>
          <a:bodyPr wrap="square" rtlCol="0">
            <a:spAutoFit/>
          </a:bodyPr>
          <a:lstStyle/>
          <a:p>
            <a:r>
              <a:rPr lang="sv-SE" sz="2800" b="1" err="1"/>
              <a:t>Did</a:t>
            </a:r>
            <a:r>
              <a:rPr lang="sv-SE" sz="2800" b="1"/>
              <a:t> </a:t>
            </a:r>
            <a:r>
              <a:rPr lang="sv-SE" sz="2800" b="1" err="1"/>
              <a:t>you</a:t>
            </a:r>
            <a:r>
              <a:rPr lang="sv-SE" sz="2800" b="1"/>
              <a:t> </a:t>
            </a:r>
            <a:r>
              <a:rPr lang="sv-SE" sz="2800" b="1" err="1"/>
              <a:t>see</a:t>
            </a:r>
            <a:r>
              <a:rPr lang="sv-SE" sz="2800" b="1"/>
              <a:t>…?</a:t>
            </a:r>
          </a:p>
        </p:txBody>
      </p:sp>
      <p:sp>
        <p:nvSpPr>
          <p:cNvPr id="5" name="textruta 4"/>
          <p:cNvSpPr txBox="1"/>
          <p:nvPr/>
        </p:nvSpPr>
        <p:spPr>
          <a:xfrm>
            <a:off x="4244454" y="2166512"/>
            <a:ext cx="2324675" cy="461665"/>
          </a:xfrm>
          <a:prstGeom prst="rect">
            <a:avLst/>
          </a:prstGeom>
          <a:noFill/>
        </p:spPr>
        <p:txBody>
          <a:bodyPr wrap="none" rtlCol="0">
            <a:spAutoFit/>
          </a:bodyPr>
          <a:lstStyle/>
          <a:p>
            <a:r>
              <a:rPr lang="sv-SE" sz="2400"/>
              <a:t>Look over </a:t>
            </a:r>
            <a:r>
              <a:rPr lang="sv-SE" sz="2400" err="1"/>
              <a:t>there</a:t>
            </a:r>
            <a:endParaRPr lang="sv-SE" sz="2400"/>
          </a:p>
        </p:txBody>
      </p:sp>
      <p:sp>
        <p:nvSpPr>
          <p:cNvPr id="6" name="textruta 5"/>
          <p:cNvSpPr txBox="1"/>
          <p:nvPr/>
        </p:nvSpPr>
        <p:spPr>
          <a:xfrm>
            <a:off x="1282890" y="3537944"/>
            <a:ext cx="1396536" cy="461665"/>
          </a:xfrm>
          <a:prstGeom prst="rect">
            <a:avLst/>
          </a:prstGeom>
          <a:noFill/>
        </p:spPr>
        <p:txBody>
          <a:bodyPr wrap="none" rtlCol="0">
            <a:spAutoFit/>
          </a:bodyPr>
          <a:lstStyle/>
          <a:p>
            <a:r>
              <a:rPr lang="sv-SE" sz="2400" b="1"/>
              <a:t>It is to…</a:t>
            </a:r>
          </a:p>
        </p:txBody>
      </p:sp>
    </p:spTree>
    <p:extLst>
      <p:ext uri="{BB962C8B-B14F-4D97-AF65-F5344CB8AC3E}">
        <p14:creationId xmlns:p14="http://schemas.microsoft.com/office/powerpoint/2010/main" val="324767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88914"/>
            <a:ext cx="5616575" cy="374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8" y="3663951"/>
            <a:ext cx="4646612"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3930651"/>
            <a:ext cx="4105275"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143" y="576263"/>
            <a:ext cx="4635500" cy="308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ruta 8"/>
          <p:cNvSpPr txBox="1">
            <a:spLocks noChangeArrowheads="1"/>
          </p:cNvSpPr>
          <p:nvPr/>
        </p:nvSpPr>
        <p:spPr bwMode="auto">
          <a:xfrm>
            <a:off x="289849" y="60705"/>
            <a:ext cx="703011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Verdana" panose="020B0604030504040204" pitchFamily="34" charset="0"/>
              <a:buChar char="-"/>
              <a:defRPr sz="2100">
                <a:solidFill>
                  <a:schemeClr val="tx1"/>
                </a:solidFill>
                <a:latin typeface="Georgia" panose="02040502050405020303" pitchFamily="18" charset="0"/>
              </a:defRPr>
            </a:lvl1pPr>
            <a:lvl2pPr marL="742950" indent="-285750" eaLnBrk="0" hangingPunct="0">
              <a:spcBef>
                <a:spcPct val="20000"/>
              </a:spcBef>
              <a:buFont typeface="Verdana" panose="020B0604030504040204" pitchFamily="34" charset="0"/>
              <a:buChar char="-"/>
              <a:defRPr sz="2000">
                <a:solidFill>
                  <a:schemeClr val="tx1"/>
                </a:solidFill>
                <a:latin typeface="Georgia" panose="02040502050405020303" pitchFamily="18" charset="0"/>
              </a:defRPr>
            </a:lvl2pPr>
            <a:lvl3pPr marL="1143000" indent="-228600" eaLnBrk="0" hangingPunct="0">
              <a:spcBef>
                <a:spcPct val="20000"/>
              </a:spcBef>
              <a:buFont typeface="Verdana" panose="020B0604030504040204" pitchFamily="34" charset="0"/>
              <a:buChar char="-"/>
              <a:defRPr>
                <a:solidFill>
                  <a:schemeClr val="tx1"/>
                </a:solidFill>
                <a:latin typeface="Georgia" panose="02040502050405020303" pitchFamily="18" charset="0"/>
              </a:defRPr>
            </a:lvl3pPr>
            <a:lvl4pPr marL="16002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4pPr>
            <a:lvl5pPr marL="20574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9pPr>
          </a:lstStyle>
          <a:p>
            <a:pPr eaLnBrk="1" hangingPunct="1">
              <a:spcBef>
                <a:spcPct val="0"/>
              </a:spcBef>
              <a:buFontTx/>
              <a:buNone/>
            </a:pPr>
            <a:r>
              <a:rPr lang="en-GB" altLang="sv-SE" sz="3200" b="1">
                <a:solidFill>
                  <a:srgbClr val="002060"/>
                </a:solidFill>
                <a:latin typeface="Verdana" panose="020B0604030504040204" pitchFamily="34" charset="0"/>
              </a:rPr>
              <a:t>Be where the people are</a:t>
            </a:r>
          </a:p>
        </p:txBody>
      </p:sp>
    </p:spTree>
    <p:extLst>
      <p:ext uri="{BB962C8B-B14F-4D97-AF65-F5344CB8AC3E}">
        <p14:creationId xmlns:p14="http://schemas.microsoft.com/office/powerpoint/2010/main" val="519831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696913" y="1301349"/>
            <a:ext cx="5113337" cy="4535488"/>
          </a:xfrm>
        </p:spPr>
        <p:txBody>
          <a:bodyPr/>
          <a:lstStyle/>
          <a:p>
            <a:pPr marL="0" indent="0" algn="ctr">
              <a:lnSpc>
                <a:spcPct val="90000"/>
              </a:lnSpc>
              <a:buNone/>
            </a:pPr>
            <a:r>
              <a:rPr lang="sv-SE" altLang="sv-SE" err="1">
                <a:latin typeface="Tahoma" panose="020B0604030504040204" pitchFamily="34" charset="0"/>
                <a:cs typeface="Tahoma" panose="020B0604030504040204" pitchFamily="34" charset="0"/>
              </a:rPr>
              <a:t>We</a:t>
            </a:r>
            <a:r>
              <a:rPr lang="sv-SE" altLang="sv-SE">
                <a:latin typeface="Tahoma" panose="020B0604030504040204" pitchFamily="34" charset="0"/>
                <a:cs typeface="Tahoma" panose="020B0604030504040204" pitchFamily="34" charset="0"/>
              </a:rPr>
              <a:t> </a:t>
            </a:r>
            <a:r>
              <a:rPr lang="sv-SE" altLang="sv-SE" err="1">
                <a:latin typeface="Tahoma" panose="020B0604030504040204" pitchFamily="34" charset="0"/>
                <a:cs typeface="Tahoma" panose="020B0604030504040204" pitchFamily="34" charset="0"/>
              </a:rPr>
              <a:t>heve</a:t>
            </a:r>
            <a:r>
              <a:rPr lang="sv-SE" altLang="sv-SE">
                <a:latin typeface="Tahoma" panose="020B0604030504040204" pitchFamily="34" charset="0"/>
                <a:cs typeface="Tahoma" panose="020B0604030504040204" pitchFamily="34" charset="0"/>
              </a:rPr>
              <a:t> </a:t>
            </a:r>
            <a:r>
              <a:rPr lang="sv-SE" altLang="sv-SE" err="1">
                <a:latin typeface="Tahoma" panose="020B0604030504040204" pitchFamily="34" charset="0"/>
                <a:cs typeface="Tahoma" panose="020B0604030504040204" pitchFamily="34" charset="0"/>
              </a:rPr>
              <a:t>met</a:t>
            </a:r>
            <a:r>
              <a:rPr lang="sv-SE" altLang="sv-SE">
                <a:latin typeface="Tahoma" panose="020B0604030504040204" pitchFamily="34" charset="0"/>
                <a:cs typeface="Tahoma" panose="020B0604030504040204" pitchFamily="34" charset="0"/>
              </a:rPr>
              <a:t> and </a:t>
            </a:r>
            <a:r>
              <a:rPr lang="sv-SE" altLang="sv-SE" err="1">
                <a:latin typeface="Tahoma" panose="020B0604030504040204" pitchFamily="34" charset="0"/>
                <a:cs typeface="Tahoma" panose="020B0604030504040204" pitchFamily="34" charset="0"/>
              </a:rPr>
              <a:t>had</a:t>
            </a:r>
            <a:r>
              <a:rPr lang="sv-SE" altLang="sv-SE">
                <a:latin typeface="Tahoma" panose="020B0604030504040204" pitchFamily="34" charset="0"/>
                <a:cs typeface="Tahoma" panose="020B0604030504040204" pitchFamily="34" charset="0"/>
              </a:rPr>
              <a:t> </a:t>
            </a:r>
            <a:r>
              <a:rPr lang="sv-SE" altLang="sv-SE" err="1">
                <a:latin typeface="Tahoma" panose="020B0604030504040204" pitchFamily="34" charset="0"/>
                <a:cs typeface="Tahoma" panose="020B0604030504040204" pitchFamily="34" charset="0"/>
              </a:rPr>
              <a:t>dialogue</a:t>
            </a:r>
            <a:r>
              <a:rPr lang="sv-SE" altLang="sv-SE">
                <a:latin typeface="Tahoma" panose="020B0604030504040204" pitchFamily="34" charset="0"/>
                <a:cs typeface="Tahoma" panose="020B0604030504040204" pitchFamily="34" charset="0"/>
              </a:rPr>
              <a:t> </a:t>
            </a:r>
            <a:r>
              <a:rPr lang="sv-SE" altLang="sv-SE" err="1">
                <a:latin typeface="Tahoma" panose="020B0604030504040204" pitchFamily="34" charset="0"/>
                <a:cs typeface="Tahoma" panose="020B0604030504040204" pitchFamily="34" charset="0"/>
              </a:rPr>
              <a:t>with</a:t>
            </a:r>
            <a:r>
              <a:rPr lang="sv-SE" altLang="sv-SE">
                <a:latin typeface="Tahoma" panose="020B0604030504040204" pitchFamily="34" charset="0"/>
                <a:cs typeface="Tahoma" panose="020B0604030504040204" pitchFamily="34" charset="0"/>
              </a:rPr>
              <a:t> at </a:t>
            </a:r>
            <a:r>
              <a:rPr lang="sv-SE" altLang="sv-SE" err="1">
                <a:latin typeface="Tahoma" panose="020B0604030504040204" pitchFamily="34" charset="0"/>
                <a:cs typeface="Tahoma" panose="020B0604030504040204" pitchFamily="34" charset="0"/>
              </a:rPr>
              <a:t>least</a:t>
            </a:r>
            <a:r>
              <a:rPr lang="sv-SE" altLang="sv-SE">
                <a:latin typeface="Tahoma" panose="020B0604030504040204" pitchFamily="34" charset="0"/>
                <a:cs typeface="Tahoma" panose="020B0604030504040204" pitchFamily="34" charset="0"/>
              </a:rPr>
              <a:t> </a:t>
            </a:r>
          </a:p>
          <a:p>
            <a:pPr marL="0" indent="0" algn="ctr">
              <a:lnSpc>
                <a:spcPct val="90000"/>
              </a:lnSpc>
              <a:buNone/>
            </a:pPr>
            <a:r>
              <a:rPr lang="sv-SE" altLang="sv-SE" sz="4800" b="1">
                <a:solidFill>
                  <a:srgbClr val="002060"/>
                </a:solidFill>
                <a:latin typeface="Tahoma" panose="020B0604030504040204" pitchFamily="34" charset="0"/>
                <a:cs typeface="Tahoma" panose="020B0604030504040204" pitchFamily="34" charset="0"/>
              </a:rPr>
              <a:t>1000 </a:t>
            </a:r>
            <a:r>
              <a:rPr lang="sv-SE" altLang="sv-SE" sz="4800" b="1" err="1">
                <a:solidFill>
                  <a:srgbClr val="002060"/>
                </a:solidFill>
                <a:latin typeface="Tahoma" panose="020B0604030504040204" pitchFamily="34" charset="0"/>
                <a:cs typeface="Tahoma" panose="020B0604030504040204" pitchFamily="34" charset="0"/>
              </a:rPr>
              <a:t>citizen</a:t>
            </a:r>
            <a:r>
              <a:rPr lang="sv-SE" altLang="sv-SE" sz="4800">
                <a:solidFill>
                  <a:srgbClr val="002060"/>
                </a:solidFill>
                <a:latin typeface="Tahoma" panose="020B0604030504040204" pitchFamily="34" charset="0"/>
                <a:cs typeface="Tahoma" panose="020B0604030504040204" pitchFamily="34" charset="0"/>
              </a:rPr>
              <a:t> </a:t>
            </a:r>
          </a:p>
          <a:p>
            <a:pPr marL="0" indent="0" algn="ctr">
              <a:lnSpc>
                <a:spcPct val="90000"/>
              </a:lnSpc>
              <a:buNone/>
            </a:pPr>
            <a:r>
              <a:rPr lang="sv-SE" altLang="sv-SE" sz="4400" err="1">
                <a:solidFill>
                  <a:srgbClr val="002060"/>
                </a:solidFill>
                <a:latin typeface="Tahoma" panose="020B0604030504040204" pitchFamily="34" charset="0"/>
                <a:cs typeface="Tahoma" panose="020B0604030504040204" pitchFamily="34" charset="0"/>
              </a:rPr>
              <a:t>One</a:t>
            </a:r>
            <a:r>
              <a:rPr lang="sv-SE" altLang="sv-SE" sz="4400">
                <a:solidFill>
                  <a:srgbClr val="002060"/>
                </a:solidFill>
                <a:latin typeface="Tahoma" panose="020B0604030504040204" pitchFamily="34" charset="0"/>
                <a:cs typeface="Tahoma" panose="020B0604030504040204" pitchFamily="34" charset="0"/>
              </a:rPr>
              <a:t> </a:t>
            </a:r>
            <a:r>
              <a:rPr lang="sv-SE" altLang="sv-SE" sz="4400" err="1">
                <a:solidFill>
                  <a:srgbClr val="002060"/>
                </a:solidFill>
                <a:latin typeface="Tahoma" panose="020B0604030504040204" pitchFamily="34" charset="0"/>
                <a:cs typeface="Tahoma" panose="020B0604030504040204" pitchFamily="34" charset="0"/>
              </a:rPr>
              <a:t>of</a:t>
            </a:r>
            <a:r>
              <a:rPr lang="sv-SE" altLang="sv-SE" sz="4400">
                <a:solidFill>
                  <a:srgbClr val="002060"/>
                </a:solidFill>
                <a:latin typeface="Tahoma" panose="020B0604030504040204" pitchFamily="34" charset="0"/>
                <a:cs typeface="Tahoma" panose="020B0604030504040204" pitchFamily="34" charset="0"/>
              </a:rPr>
              <a:t> </a:t>
            </a:r>
            <a:r>
              <a:rPr lang="sv-SE" altLang="sv-SE" sz="4400" err="1">
                <a:solidFill>
                  <a:srgbClr val="002060"/>
                </a:solidFill>
                <a:latin typeface="Tahoma" panose="020B0604030504040204" pitchFamily="34" charset="0"/>
                <a:cs typeface="Tahoma" panose="020B0604030504040204" pitchFamily="34" charset="0"/>
              </a:rPr>
              <a:t>eight</a:t>
            </a:r>
            <a:r>
              <a:rPr lang="sv-SE" altLang="sv-SE" sz="4400">
                <a:solidFill>
                  <a:srgbClr val="002060"/>
                </a:solidFill>
                <a:latin typeface="Tahoma" panose="020B0604030504040204" pitchFamily="34" charset="0"/>
                <a:cs typeface="Tahoma" panose="020B0604030504040204" pitchFamily="34" charset="0"/>
              </a:rPr>
              <a:t> in Eda</a:t>
            </a:r>
            <a:endParaRPr lang="sv-SE" altLang="sv-SE">
              <a:solidFill>
                <a:srgbClr val="002060"/>
              </a:solidFill>
              <a:latin typeface="Tahoma" panose="020B0604030504040204" pitchFamily="34" charset="0"/>
              <a:cs typeface="Tahoma" panose="020B0604030504040204" pitchFamily="34" charset="0"/>
            </a:endParaRPr>
          </a:p>
        </p:txBody>
      </p:sp>
      <p:pic>
        <p:nvPicPr>
          <p:cNvPr id="47107" name="Picture 4" descr="2012-02-10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0"/>
            <a:ext cx="3492382" cy="465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617" y="2548685"/>
            <a:ext cx="3492383" cy="43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3"/>
          <p:cNvSpPr>
            <a:spLocks noChangeArrowheads="1"/>
          </p:cNvSpPr>
          <p:nvPr/>
        </p:nvSpPr>
        <p:spPr bwMode="auto">
          <a:xfrm>
            <a:off x="696913" y="140600"/>
            <a:ext cx="61198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sv-SE" altLang="sv-SE" b="1" err="1">
                <a:solidFill>
                  <a:srgbClr val="002060"/>
                </a:solidFill>
                <a:latin typeface="Verdana" panose="020B0604030504040204" pitchFamily="34" charset="0"/>
              </a:rPr>
              <a:t>Seek</a:t>
            </a:r>
            <a:r>
              <a:rPr lang="sv-SE" altLang="sv-SE" b="1">
                <a:solidFill>
                  <a:srgbClr val="002060"/>
                </a:solidFill>
                <a:latin typeface="Verdana" panose="020B0604030504040204" pitchFamily="34" charset="0"/>
              </a:rPr>
              <a:t> for </a:t>
            </a:r>
            <a:r>
              <a:rPr lang="sv-SE" altLang="sv-SE" b="1" err="1">
                <a:solidFill>
                  <a:srgbClr val="002060"/>
                </a:solidFill>
                <a:latin typeface="Verdana" panose="020B0604030504040204" pitchFamily="34" charset="0"/>
              </a:rPr>
              <a:t>people</a:t>
            </a:r>
            <a:r>
              <a:rPr lang="sv-SE" altLang="sv-SE" b="1">
                <a:solidFill>
                  <a:srgbClr val="002060"/>
                </a:solidFill>
                <a:latin typeface="Verdana" panose="020B0604030504040204" pitchFamily="34" charset="0"/>
              </a:rPr>
              <a:t>!</a:t>
            </a:r>
          </a:p>
        </p:txBody>
      </p:sp>
    </p:spTree>
    <p:extLst>
      <p:ext uri="{BB962C8B-B14F-4D97-AF65-F5344CB8AC3E}">
        <p14:creationId xmlns:p14="http://schemas.microsoft.com/office/powerpoint/2010/main" val="1832782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objekt 4" descr="http://www.trafikverket.se/PageFiles/61324/barn_och_unga_i_samhallsplaneringen_christer_karlsso - Windows Internet Explorer"/>
          <p:cNvPicPr>
            <a:picLocks noChangeAspect="1"/>
          </p:cNvPicPr>
          <p:nvPr/>
        </p:nvPicPr>
        <p:blipFill>
          <a:blip r:embed="rId2">
            <a:extLst>
              <a:ext uri="{28A0092B-C50C-407E-A947-70E740481C1C}">
                <a14:useLocalDpi xmlns:a14="http://schemas.microsoft.com/office/drawing/2010/main" val="0"/>
              </a:ext>
            </a:extLst>
          </a:blip>
          <a:srcRect l="13333" t="11713" r="14647" b="2855"/>
          <a:stretch>
            <a:fillRect/>
          </a:stretch>
        </p:blipFill>
        <p:spPr bwMode="auto">
          <a:xfrm>
            <a:off x="529680" y="886771"/>
            <a:ext cx="7495204" cy="573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p:cNvSpPr txBox="1"/>
          <p:nvPr/>
        </p:nvSpPr>
        <p:spPr>
          <a:xfrm>
            <a:off x="412514" y="119349"/>
            <a:ext cx="3438762" cy="584775"/>
          </a:xfrm>
          <a:prstGeom prst="rect">
            <a:avLst/>
          </a:prstGeom>
          <a:noFill/>
        </p:spPr>
        <p:txBody>
          <a:bodyPr wrap="none">
            <a:spAutoFit/>
          </a:bodyPr>
          <a:lstStyle/>
          <a:p>
            <a:pPr>
              <a:defRPr/>
            </a:pPr>
            <a:r>
              <a:rPr lang="sv-SE" sz="3200" b="1" err="1">
                <a:solidFill>
                  <a:srgbClr val="002060"/>
                </a:solidFill>
              </a:rPr>
              <a:t>Involve</a:t>
            </a:r>
            <a:r>
              <a:rPr lang="sv-SE" sz="3200" b="1">
                <a:solidFill>
                  <a:srgbClr val="002060"/>
                </a:solidFill>
              </a:rPr>
              <a:t> </a:t>
            </a:r>
            <a:r>
              <a:rPr lang="sv-SE" sz="3200" b="1" err="1">
                <a:solidFill>
                  <a:srgbClr val="002060"/>
                </a:solidFill>
              </a:rPr>
              <a:t>children</a:t>
            </a:r>
            <a:r>
              <a:rPr lang="sv-SE" sz="3200" b="1">
                <a:solidFill>
                  <a:srgbClr val="002060"/>
                </a:solidFill>
              </a:rPr>
              <a:t>!</a:t>
            </a:r>
          </a:p>
        </p:txBody>
      </p:sp>
    </p:spTree>
    <p:extLst>
      <p:ext uri="{BB962C8B-B14F-4D97-AF65-F5344CB8AC3E}">
        <p14:creationId xmlns:p14="http://schemas.microsoft.com/office/powerpoint/2010/main" val="359357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ruta 2"/>
          <p:cNvSpPr txBox="1">
            <a:spLocks noChangeArrowheads="1"/>
          </p:cNvSpPr>
          <p:nvPr/>
        </p:nvSpPr>
        <p:spPr bwMode="auto">
          <a:xfrm>
            <a:off x="523757" y="130281"/>
            <a:ext cx="8276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Verdana" panose="020B0604030504040204" pitchFamily="34" charset="0"/>
              <a:buChar char="-"/>
              <a:defRPr sz="2100">
                <a:solidFill>
                  <a:schemeClr val="tx1"/>
                </a:solidFill>
                <a:latin typeface="Georgia" panose="02040502050405020303" pitchFamily="18" charset="0"/>
              </a:defRPr>
            </a:lvl1pPr>
            <a:lvl2pPr marL="742950" indent="-285750">
              <a:spcBef>
                <a:spcPct val="20000"/>
              </a:spcBef>
              <a:buFont typeface="Verdana" panose="020B0604030504040204" pitchFamily="34" charset="0"/>
              <a:buChar char="-"/>
              <a:defRPr sz="2000">
                <a:solidFill>
                  <a:schemeClr val="tx1"/>
                </a:solidFill>
                <a:latin typeface="Georgia" panose="02040502050405020303" pitchFamily="18" charset="0"/>
              </a:defRPr>
            </a:lvl2pPr>
            <a:lvl3pPr marL="1143000" indent="-228600">
              <a:spcBef>
                <a:spcPct val="20000"/>
              </a:spcBef>
              <a:buFont typeface="Verdana" panose="020B0604030504040204" pitchFamily="34" charset="0"/>
              <a:buChar char="-"/>
              <a:defRPr>
                <a:solidFill>
                  <a:schemeClr val="tx1"/>
                </a:solidFill>
                <a:latin typeface="Georgia" panose="02040502050405020303" pitchFamily="18" charset="0"/>
              </a:defRPr>
            </a:lvl3pPr>
            <a:lvl4pPr marL="1600200" indent="-228600">
              <a:spcBef>
                <a:spcPct val="20000"/>
              </a:spcBef>
              <a:buFont typeface="Verdana" panose="020B0604030504040204" pitchFamily="34" charset="0"/>
              <a:buChar char="-"/>
              <a:defRPr sz="1600">
                <a:solidFill>
                  <a:schemeClr val="tx1"/>
                </a:solidFill>
                <a:latin typeface="Georgia" panose="02040502050405020303" pitchFamily="18" charset="0"/>
              </a:defRPr>
            </a:lvl4pPr>
            <a:lvl5pPr marL="2057400" indent="-228600">
              <a:spcBef>
                <a:spcPct val="20000"/>
              </a:spcBef>
              <a:buFont typeface="Verdana" panose="020B0604030504040204" pitchFamily="34" charset="0"/>
              <a:buChar char="-"/>
              <a:defRPr sz="16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9pPr>
          </a:lstStyle>
          <a:p>
            <a:pPr eaLnBrk="1" hangingPunct="1">
              <a:spcBef>
                <a:spcPct val="0"/>
              </a:spcBef>
              <a:buFontTx/>
              <a:buNone/>
            </a:pPr>
            <a:r>
              <a:rPr lang="sv-SE" altLang="sv-SE" sz="3200" b="1" err="1">
                <a:solidFill>
                  <a:srgbClr val="002060"/>
                </a:solidFill>
                <a:latin typeface="Verdana" panose="020B0604030504040204" pitchFamily="34" charset="0"/>
                <a:cs typeface="Tahoma" panose="020B0604030504040204" pitchFamily="34" charset="0"/>
              </a:rPr>
              <a:t>Dialogue</a:t>
            </a:r>
            <a:r>
              <a:rPr lang="sv-SE" altLang="sv-SE" sz="3200" b="1">
                <a:solidFill>
                  <a:srgbClr val="002060"/>
                </a:solidFill>
                <a:latin typeface="Verdana" panose="020B0604030504040204" pitchFamily="34" charset="0"/>
                <a:cs typeface="Tahoma" panose="020B0604030504040204" pitchFamily="34" charset="0"/>
              </a:rPr>
              <a:t> meetings – </a:t>
            </a:r>
            <a:r>
              <a:rPr lang="sv-SE" altLang="sv-SE" sz="3200" b="1" err="1">
                <a:solidFill>
                  <a:srgbClr val="002060"/>
                </a:solidFill>
                <a:latin typeface="Verdana" panose="020B0604030504040204" pitchFamily="34" charset="0"/>
                <a:cs typeface="Tahoma" panose="020B0604030504040204" pitchFamily="34" charset="0"/>
              </a:rPr>
              <a:t>cafe</a:t>
            </a:r>
            <a:r>
              <a:rPr lang="sv-SE" altLang="sv-SE" sz="3200" b="1">
                <a:solidFill>
                  <a:srgbClr val="002060"/>
                </a:solidFill>
                <a:latin typeface="Verdana" panose="020B0604030504040204" pitchFamily="34" charset="0"/>
                <a:cs typeface="Tahoma" panose="020B0604030504040204" pitchFamily="34" charset="0"/>
              </a:rPr>
              <a:t>’ </a:t>
            </a:r>
            <a:r>
              <a:rPr lang="sv-SE" altLang="sv-SE" sz="3200" b="1" err="1">
                <a:solidFill>
                  <a:srgbClr val="002060"/>
                </a:solidFill>
                <a:latin typeface="Verdana" panose="020B0604030504040204" pitchFamily="34" charset="0"/>
                <a:cs typeface="Tahoma" panose="020B0604030504040204" pitchFamily="34" charset="0"/>
              </a:rPr>
              <a:t>dialogue</a:t>
            </a:r>
            <a:endParaRPr lang="sv-SE" altLang="sv-SE" sz="3200" b="1">
              <a:solidFill>
                <a:srgbClr val="002060"/>
              </a:solidFill>
              <a:latin typeface="Verdana" panose="020B0604030504040204" pitchFamily="34" charset="0"/>
              <a:cs typeface="Tahoma" panose="020B0604030504040204" pitchFamily="34" charset="0"/>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17" y="1099787"/>
            <a:ext cx="7532751" cy="51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01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ruta 3"/>
          <p:cNvSpPr txBox="1">
            <a:spLocks noChangeArrowheads="1"/>
          </p:cNvSpPr>
          <p:nvPr/>
        </p:nvSpPr>
        <p:spPr bwMode="auto">
          <a:xfrm>
            <a:off x="353426" y="160291"/>
            <a:ext cx="54246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sv-SE" altLang="sv-SE" b="1">
                <a:solidFill>
                  <a:srgbClr val="002060"/>
                </a:solidFill>
              </a:rPr>
              <a:t>Creating the </a:t>
            </a:r>
            <a:r>
              <a:rPr lang="sv-SE" altLang="sv-SE" b="1" err="1">
                <a:solidFill>
                  <a:srgbClr val="002060"/>
                </a:solidFill>
              </a:rPr>
              <a:t>future</a:t>
            </a:r>
            <a:r>
              <a:rPr lang="sv-SE" altLang="sv-SE" b="1">
                <a:solidFill>
                  <a:srgbClr val="002060"/>
                </a:solidFill>
              </a:rPr>
              <a:t> </a:t>
            </a:r>
            <a:r>
              <a:rPr lang="sv-SE" altLang="sv-SE" b="1" err="1">
                <a:solidFill>
                  <a:srgbClr val="002060"/>
                </a:solidFill>
              </a:rPr>
              <a:t>with</a:t>
            </a:r>
            <a:r>
              <a:rPr lang="sv-SE" altLang="sv-SE" b="1">
                <a:solidFill>
                  <a:srgbClr val="002060"/>
                </a:solidFill>
              </a:rPr>
              <a:t> </a:t>
            </a:r>
            <a:r>
              <a:rPr lang="sv-SE" altLang="sv-SE" b="1" err="1">
                <a:solidFill>
                  <a:srgbClr val="002060"/>
                </a:solidFill>
              </a:rPr>
              <a:t>adults</a:t>
            </a:r>
            <a:endParaRPr lang="sv-SE" altLang="sv-SE" b="1">
              <a:solidFill>
                <a:srgbClr val="002060"/>
              </a:solidFill>
            </a:endParaRPr>
          </a:p>
        </p:txBody>
      </p:sp>
      <p:pic>
        <p:nvPicPr>
          <p:cNvPr id="46083"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068" y="1051119"/>
            <a:ext cx="6071393" cy="40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Bildobjekt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6461" y="3340774"/>
            <a:ext cx="5273173" cy="351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851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43" y="3897407"/>
            <a:ext cx="3960812"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ruta 3"/>
          <p:cNvSpPr txBox="1">
            <a:spLocks noChangeArrowheads="1"/>
          </p:cNvSpPr>
          <p:nvPr/>
        </p:nvSpPr>
        <p:spPr bwMode="auto">
          <a:xfrm>
            <a:off x="448469" y="68264"/>
            <a:ext cx="8743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Verdana" panose="020B0604030504040204" pitchFamily="34" charset="0"/>
              <a:buChar char="-"/>
              <a:defRPr sz="2100">
                <a:solidFill>
                  <a:schemeClr val="tx1"/>
                </a:solidFill>
                <a:latin typeface="Georgia" panose="02040502050405020303" pitchFamily="18" charset="0"/>
              </a:defRPr>
            </a:lvl1pPr>
            <a:lvl2pPr marL="742950" indent="-285750" eaLnBrk="0" hangingPunct="0">
              <a:spcBef>
                <a:spcPct val="20000"/>
              </a:spcBef>
              <a:buFont typeface="Verdana" panose="020B0604030504040204" pitchFamily="34" charset="0"/>
              <a:buChar char="-"/>
              <a:defRPr sz="2000">
                <a:solidFill>
                  <a:schemeClr val="tx1"/>
                </a:solidFill>
                <a:latin typeface="Georgia" panose="02040502050405020303" pitchFamily="18" charset="0"/>
              </a:defRPr>
            </a:lvl2pPr>
            <a:lvl3pPr marL="1143000" indent="-228600" eaLnBrk="0" hangingPunct="0">
              <a:spcBef>
                <a:spcPct val="20000"/>
              </a:spcBef>
              <a:buFont typeface="Verdana" panose="020B0604030504040204" pitchFamily="34" charset="0"/>
              <a:buChar char="-"/>
              <a:defRPr>
                <a:solidFill>
                  <a:schemeClr val="tx1"/>
                </a:solidFill>
                <a:latin typeface="Georgia" panose="02040502050405020303" pitchFamily="18" charset="0"/>
              </a:defRPr>
            </a:lvl3pPr>
            <a:lvl4pPr marL="16002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4pPr>
            <a:lvl5pPr marL="2057400" indent="-228600" eaLnBrk="0" hangingPunct="0">
              <a:spcBef>
                <a:spcPct val="20000"/>
              </a:spcBef>
              <a:buFont typeface="Verdana" panose="020B0604030504040204" pitchFamily="34" charset="0"/>
              <a:buChar char="-"/>
              <a:defRPr sz="16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Verdana" panose="020B0604030504040204" pitchFamily="34" charset="0"/>
              <a:buChar char="-"/>
              <a:defRPr sz="1600">
                <a:solidFill>
                  <a:schemeClr val="tx1"/>
                </a:solidFill>
                <a:latin typeface="Georgia" panose="02040502050405020303" pitchFamily="18" charset="0"/>
              </a:defRPr>
            </a:lvl9pPr>
          </a:lstStyle>
          <a:p>
            <a:pPr eaLnBrk="1" hangingPunct="1">
              <a:spcBef>
                <a:spcPct val="0"/>
              </a:spcBef>
              <a:buFontTx/>
              <a:buNone/>
            </a:pPr>
            <a:r>
              <a:rPr lang="en-GB" altLang="sv-SE" sz="3200" b="1">
                <a:solidFill>
                  <a:srgbClr val="002060"/>
                </a:solidFill>
                <a:latin typeface="Verdana" panose="020B0604030504040204" pitchFamily="34" charset="0"/>
              </a:rPr>
              <a:t>Participatory budgeting - playground</a:t>
            </a:r>
            <a:endParaRPr lang="en-GB" altLang="sv-SE" sz="3200" b="1">
              <a:solidFill>
                <a:srgbClr val="006600"/>
              </a:solidFill>
              <a:latin typeface="Verdana" panose="020B0604030504040204" pitchFamily="34" charset="0"/>
            </a:endParaRPr>
          </a:p>
        </p:txBody>
      </p:sp>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417" y="1543144"/>
            <a:ext cx="1965325"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413" y="2305145"/>
            <a:ext cx="2182812" cy="4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ruta 1"/>
          <p:cNvSpPr txBox="1">
            <a:spLocks noChangeArrowheads="1"/>
          </p:cNvSpPr>
          <p:nvPr/>
        </p:nvSpPr>
        <p:spPr bwMode="auto">
          <a:xfrm>
            <a:off x="4428082" y="1536748"/>
            <a:ext cx="36718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sv-SE">
                <a:solidFill>
                  <a:srgbClr val="002060"/>
                </a:solidFill>
              </a:rPr>
              <a:t>Four step </a:t>
            </a:r>
          </a:p>
          <a:p>
            <a:pPr eaLnBrk="1" hangingPunct="1"/>
            <a:r>
              <a:rPr lang="en-GB" altLang="sv-SE">
                <a:solidFill>
                  <a:srgbClr val="002060"/>
                </a:solidFill>
              </a:rPr>
              <a:t>1 Webb tool to propose</a:t>
            </a:r>
          </a:p>
          <a:p>
            <a:pPr eaLnBrk="1" hangingPunct="1"/>
            <a:r>
              <a:rPr lang="en-GB" altLang="sv-SE">
                <a:solidFill>
                  <a:srgbClr val="002060"/>
                </a:solidFill>
              </a:rPr>
              <a:t>2 civil servant prepare two options</a:t>
            </a:r>
          </a:p>
          <a:p>
            <a:pPr eaLnBrk="1" hangingPunct="1"/>
            <a:r>
              <a:rPr lang="en-GB" altLang="sv-SE">
                <a:solidFill>
                  <a:srgbClr val="002060"/>
                </a:solidFill>
              </a:rPr>
              <a:t>3 voting</a:t>
            </a:r>
          </a:p>
          <a:p>
            <a:pPr eaLnBrk="1" hangingPunct="1"/>
            <a:r>
              <a:rPr lang="en-GB" altLang="sv-SE">
                <a:solidFill>
                  <a:srgbClr val="002060"/>
                </a:solidFill>
              </a:rPr>
              <a:t>4 inauguratio</a:t>
            </a:r>
            <a:r>
              <a:rPr lang="en-GB" altLang="sv-SE"/>
              <a:t>n</a:t>
            </a:r>
            <a:endParaRPr lang="en-GB" altLang="sv-SE">
              <a:solidFill>
                <a:srgbClr val="006600"/>
              </a:solidFill>
            </a:endParaRPr>
          </a:p>
        </p:txBody>
      </p:sp>
    </p:spTree>
    <p:extLst>
      <p:ext uri="{BB962C8B-B14F-4D97-AF65-F5344CB8AC3E}">
        <p14:creationId xmlns:p14="http://schemas.microsoft.com/office/powerpoint/2010/main" val="4022541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Bildobjekt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312" y="1925377"/>
            <a:ext cx="39608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Bildobjekt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2960688"/>
            <a:ext cx="423386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ubrik 1"/>
          <p:cNvSpPr txBox="1">
            <a:spLocks/>
          </p:cNvSpPr>
          <p:nvPr/>
        </p:nvSpPr>
        <p:spPr bwMode="auto">
          <a:xfrm>
            <a:off x="731199" y="194577"/>
            <a:ext cx="8856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sv-SE" altLang="sv-SE" sz="3100" b="1">
                <a:solidFill>
                  <a:srgbClr val="002060"/>
                </a:solidFill>
                <a:latin typeface="Verdana" panose="020B0604030504040204" pitchFamily="34" charset="0"/>
              </a:rPr>
              <a:t>Upplands-Väsby – </a:t>
            </a:r>
            <a:r>
              <a:rPr lang="sv-SE" altLang="sv-SE" sz="3100" b="1" err="1">
                <a:solidFill>
                  <a:srgbClr val="002060"/>
                </a:solidFill>
                <a:latin typeface="Verdana" panose="020B0604030504040204" pitchFamily="34" charset="0"/>
              </a:rPr>
              <a:t>Build</a:t>
            </a:r>
            <a:r>
              <a:rPr lang="sv-SE" altLang="sv-SE" sz="3100" b="1">
                <a:solidFill>
                  <a:srgbClr val="002060"/>
                </a:solidFill>
                <a:latin typeface="Verdana" panose="020B0604030504040204" pitchFamily="34" charset="0"/>
              </a:rPr>
              <a:t> the park </a:t>
            </a:r>
            <a:r>
              <a:rPr lang="sv-SE" altLang="sv-SE" sz="3100" b="1" err="1">
                <a:solidFill>
                  <a:srgbClr val="002060"/>
                </a:solidFill>
                <a:latin typeface="Verdana" panose="020B0604030504040204" pitchFamily="34" charset="0"/>
              </a:rPr>
              <a:t>of</a:t>
            </a:r>
            <a:r>
              <a:rPr lang="sv-SE" altLang="sv-SE" sz="3100" b="1">
                <a:solidFill>
                  <a:srgbClr val="002060"/>
                </a:solidFill>
                <a:latin typeface="Verdana" panose="020B0604030504040204" pitchFamily="34" charset="0"/>
              </a:rPr>
              <a:t> </a:t>
            </a:r>
            <a:r>
              <a:rPr lang="sv-SE" altLang="sv-SE" sz="3100" b="1" err="1">
                <a:solidFill>
                  <a:srgbClr val="002060"/>
                </a:solidFill>
                <a:latin typeface="Verdana" panose="020B0604030504040204" pitchFamily="34" charset="0"/>
              </a:rPr>
              <a:t>your</a:t>
            </a:r>
            <a:r>
              <a:rPr lang="sv-SE" altLang="sv-SE" sz="3100" b="1">
                <a:solidFill>
                  <a:srgbClr val="002060"/>
                </a:solidFill>
                <a:latin typeface="Verdana" panose="020B0604030504040204" pitchFamily="34" charset="0"/>
              </a:rPr>
              <a:t> </a:t>
            </a:r>
            <a:r>
              <a:rPr lang="sv-SE" altLang="sv-SE" sz="3100" b="1" err="1">
                <a:solidFill>
                  <a:srgbClr val="002060"/>
                </a:solidFill>
                <a:latin typeface="Verdana" panose="020B0604030504040204" pitchFamily="34" charset="0"/>
              </a:rPr>
              <a:t>dreams</a:t>
            </a:r>
            <a:r>
              <a:rPr lang="sv-SE" altLang="sv-SE" sz="3100" b="1">
                <a:solidFill>
                  <a:srgbClr val="002060"/>
                </a:solidFill>
                <a:latin typeface="Verdana" panose="020B0604030504040204" pitchFamily="34" charset="0"/>
              </a:rPr>
              <a:t>!</a:t>
            </a:r>
          </a:p>
        </p:txBody>
      </p:sp>
    </p:spTree>
    <p:extLst>
      <p:ext uri="{BB962C8B-B14F-4D97-AF65-F5344CB8AC3E}">
        <p14:creationId xmlns:p14="http://schemas.microsoft.com/office/powerpoint/2010/main" val="880484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41421" y="342900"/>
            <a:ext cx="6839953" cy="584775"/>
          </a:xfrm>
          <a:prstGeom prst="rect">
            <a:avLst/>
          </a:prstGeom>
          <a:noFill/>
        </p:spPr>
        <p:txBody>
          <a:bodyPr wrap="square" rtlCol="0">
            <a:spAutoFit/>
          </a:bodyPr>
          <a:lstStyle/>
          <a:p>
            <a:r>
              <a:rPr lang="sv-SE" sz="3200" b="1">
                <a:solidFill>
                  <a:srgbClr val="002060"/>
                </a:solidFill>
              </a:rPr>
              <a:t>Digital or analog?</a:t>
            </a:r>
          </a:p>
        </p:txBody>
      </p:sp>
      <p:sp>
        <p:nvSpPr>
          <p:cNvPr id="4" name="Rektangel 3"/>
          <p:cNvSpPr/>
          <p:nvPr/>
        </p:nvSpPr>
        <p:spPr>
          <a:xfrm>
            <a:off x="487633" y="1188934"/>
            <a:ext cx="7335567" cy="4893647"/>
          </a:xfrm>
          <a:prstGeom prst="rect">
            <a:avLst/>
          </a:prstGeom>
        </p:spPr>
        <p:txBody>
          <a:bodyPr wrap="square">
            <a:spAutoFit/>
          </a:bodyPr>
          <a:lstStyle/>
          <a:p>
            <a:pPr marL="342900" indent="-342900">
              <a:buFont typeface="Arial" panose="020B0604020202020204" pitchFamily="34" charset="0"/>
              <a:buChar char="•"/>
            </a:pPr>
            <a:r>
              <a:rPr lang="en-US" sz="2400"/>
              <a:t>Take advantage of the best of each dialogue form - please combine</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People want to participate when we go home</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Some people have difficulty catching up or being able to go to a meeting because of time, distance etc.</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Representativeness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Regardless of the choice of method - don't forget marketing and feedback</a:t>
            </a:r>
            <a:endParaRPr lang="sv-SE" sz="2400"/>
          </a:p>
        </p:txBody>
      </p:sp>
    </p:spTree>
    <p:extLst>
      <p:ext uri="{BB962C8B-B14F-4D97-AF65-F5344CB8AC3E}">
        <p14:creationId xmlns:p14="http://schemas.microsoft.com/office/powerpoint/2010/main" val="237850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ubrik 1"/>
          <p:cNvSpPr txBox="1">
            <a:spLocks/>
          </p:cNvSpPr>
          <p:nvPr/>
        </p:nvSpPr>
        <p:spPr bwMode="auto">
          <a:xfrm>
            <a:off x="341032" y="116168"/>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en-US" altLang="sv-SE" sz="3200" b="1">
                <a:solidFill>
                  <a:srgbClr val="002060"/>
                </a:solidFill>
                <a:latin typeface="Verdana" panose="020B0604030504040204" pitchFamily="34" charset="0"/>
                <a:cs typeface="Arial" panose="020B0604020202020204" pitchFamily="34" charset="0"/>
              </a:rPr>
              <a:t>Are we opening a wishing well?</a:t>
            </a:r>
            <a:endParaRPr lang="sv-SE" altLang="sv-SE" sz="3200" b="1">
              <a:solidFill>
                <a:srgbClr val="002060"/>
              </a:solidFill>
              <a:latin typeface="Verdana" panose="020B0604030504040204" pitchFamily="34" charset="0"/>
              <a:cs typeface="Arial" panose="020B0604020202020204" pitchFamily="34" charset="0"/>
            </a:endParaRPr>
          </a:p>
        </p:txBody>
      </p:sp>
      <p:grpSp>
        <p:nvGrpSpPr>
          <p:cNvPr id="3" name="Grupp 2"/>
          <p:cNvGrpSpPr>
            <a:grpSpLocks/>
          </p:cNvGrpSpPr>
          <p:nvPr/>
        </p:nvGrpSpPr>
        <p:grpSpPr bwMode="auto">
          <a:xfrm>
            <a:off x="4057650" y="1605617"/>
            <a:ext cx="3716338" cy="5129213"/>
            <a:chOff x="5292080" y="752625"/>
            <a:chExt cx="3717322" cy="5129275"/>
          </a:xfrm>
        </p:grpSpPr>
        <p:pic>
          <p:nvPicPr>
            <p:cNvPr id="56324" name="Bildobjekt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313167"/>
              <a:ext cx="3429290" cy="256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Bildobjekt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752625"/>
              <a:ext cx="3566469" cy="25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16979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606751" y="1850736"/>
            <a:ext cx="3854154" cy="3184177"/>
          </a:xfrm>
          <a:prstGeom prst="roundRect">
            <a:avLst>
              <a:gd name="adj" fmla="val 8944"/>
            </a:avLst>
          </a:prstGeom>
          <a:solidFill>
            <a:srgbClr val="002060"/>
          </a:solidFill>
          <a:ln w="9525">
            <a:noFill/>
            <a:miter lim="800000"/>
            <a:headEnd/>
            <a:tailEnd/>
          </a:ln>
        </p:spPr>
        <p:style>
          <a:lnRef idx="0">
            <a:schemeClr val="accent6"/>
          </a:lnRef>
          <a:fillRef idx="3">
            <a:schemeClr val="accent6"/>
          </a:fillRef>
          <a:effectRef idx="3">
            <a:schemeClr val="accent6"/>
          </a:effectRef>
          <a:fontRef idx="minor">
            <a:schemeClr val="lt1"/>
          </a:fontRef>
        </p:style>
        <p:txBody>
          <a:bodyPr/>
          <a:lstStyle/>
          <a:p>
            <a:pPr>
              <a:spcBef>
                <a:spcPct val="20000"/>
              </a:spcBef>
              <a:spcAft>
                <a:spcPct val="10000"/>
              </a:spcAft>
              <a:defRPr/>
            </a:pPr>
            <a:r>
              <a:rPr lang="en-US" sz="2400" b="1" kern="0">
                <a:latin typeface="+mj-lt"/>
              </a:rPr>
              <a:t>Democracy Actor</a:t>
            </a:r>
          </a:p>
          <a:p>
            <a:pPr marL="342900" indent="-342900">
              <a:spcBef>
                <a:spcPct val="20000"/>
              </a:spcBef>
              <a:spcAft>
                <a:spcPct val="10000"/>
              </a:spcAft>
              <a:buFont typeface="Arial" panose="020B0604020202020204" pitchFamily="34" charset="0"/>
              <a:buChar char="•"/>
              <a:defRPr/>
            </a:pPr>
            <a:r>
              <a:rPr lang="en-US" sz="2400" b="1" kern="0">
                <a:latin typeface="+mj-lt"/>
              </a:rPr>
              <a:t>Learning</a:t>
            </a:r>
          </a:p>
          <a:p>
            <a:pPr marL="342900" indent="-342900">
              <a:spcBef>
                <a:spcPct val="20000"/>
              </a:spcBef>
              <a:spcAft>
                <a:spcPct val="10000"/>
              </a:spcAft>
              <a:buFont typeface="Arial" panose="020B0604020202020204" pitchFamily="34" charset="0"/>
              <a:buChar char="•"/>
              <a:defRPr/>
            </a:pPr>
            <a:r>
              <a:rPr lang="en-US" sz="2400" b="1" kern="0">
                <a:latin typeface="+mj-lt"/>
              </a:rPr>
              <a:t>Legitimacy</a:t>
            </a:r>
          </a:p>
          <a:p>
            <a:pPr marL="342900" indent="-342900">
              <a:spcBef>
                <a:spcPct val="20000"/>
              </a:spcBef>
              <a:spcAft>
                <a:spcPct val="10000"/>
              </a:spcAft>
              <a:buFont typeface="Arial" panose="020B0604020202020204" pitchFamily="34" charset="0"/>
              <a:buChar char="•"/>
              <a:defRPr/>
            </a:pPr>
            <a:r>
              <a:rPr lang="en-US" sz="2400" b="1" kern="0">
                <a:latin typeface="+mj-lt"/>
              </a:rPr>
              <a:t>Understanding of priorities</a:t>
            </a:r>
          </a:p>
          <a:p>
            <a:pPr marL="342900" indent="-342900">
              <a:spcBef>
                <a:spcPct val="20000"/>
              </a:spcBef>
              <a:spcAft>
                <a:spcPct val="10000"/>
              </a:spcAft>
              <a:buFont typeface="Arial" panose="020B0604020202020204" pitchFamily="34" charset="0"/>
              <a:buChar char="•"/>
              <a:defRPr/>
            </a:pPr>
            <a:r>
              <a:rPr lang="en-US" sz="2400" b="1" kern="0">
                <a:latin typeface="+mj-lt"/>
              </a:rPr>
              <a:t>Transparency</a:t>
            </a:r>
            <a:r>
              <a:rPr lang="sv-SE" kern="0">
                <a:latin typeface="+mj-lt"/>
              </a:rPr>
              <a:t>	</a:t>
            </a:r>
          </a:p>
        </p:txBody>
      </p:sp>
      <p:sp>
        <p:nvSpPr>
          <p:cNvPr id="10" name="Rectangle 3"/>
          <p:cNvSpPr txBox="1">
            <a:spLocks noChangeArrowheads="1"/>
          </p:cNvSpPr>
          <p:nvPr/>
        </p:nvSpPr>
        <p:spPr bwMode="auto">
          <a:xfrm>
            <a:off x="6824662" y="1874541"/>
            <a:ext cx="3737940" cy="3160372"/>
          </a:xfrm>
          <a:prstGeom prst="roundRect">
            <a:avLst>
              <a:gd name="adj" fmla="val 8944"/>
            </a:avLst>
          </a:prstGeom>
          <a:solidFill>
            <a:srgbClr val="002060"/>
          </a:solidFill>
          <a:ln w="9525">
            <a:noFill/>
            <a:miter lim="800000"/>
            <a:headEnd/>
            <a:tailEnd/>
          </a:ln>
        </p:spPr>
        <p:style>
          <a:lnRef idx="0">
            <a:schemeClr val="accent6"/>
          </a:lnRef>
          <a:fillRef idx="3">
            <a:schemeClr val="accent6"/>
          </a:fillRef>
          <a:effectRef idx="3">
            <a:schemeClr val="accent6"/>
          </a:effectRef>
          <a:fontRef idx="minor">
            <a:schemeClr val="lt1"/>
          </a:fontRef>
        </p:style>
        <p:txBody>
          <a:bodyPr/>
          <a:lstStyle/>
          <a:p>
            <a:pPr>
              <a:spcBef>
                <a:spcPct val="20000"/>
              </a:spcBef>
              <a:spcAft>
                <a:spcPct val="10000"/>
              </a:spcAft>
              <a:defRPr/>
            </a:pPr>
            <a:r>
              <a:rPr lang="en-US" sz="2400" b="1" kern="0">
                <a:latin typeface="+mj-lt"/>
              </a:rPr>
              <a:t>Service Operator</a:t>
            </a:r>
          </a:p>
          <a:p>
            <a:pPr marL="342900" indent="-342900">
              <a:spcBef>
                <a:spcPct val="20000"/>
              </a:spcBef>
              <a:spcAft>
                <a:spcPct val="10000"/>
              </a:spcAft>
              <a:buFont typeface="Arial" panose="020B0604020202020204" pitchFamily="34" charset="0"/>
              <a:buChar char="•"/>
              <a:defRPr/>
            </a:pPr>
            <a:r>
              <a:rPr lang="en-US" sz="2400" b="1" kern="0">
                <a:latin typeface="+mj-lt"/>
              </a:rPr>
              <a:t>Providing services</a:t>
            </a:r>
          </a:p>
          <a:p>
            <a:pPr marL="342900" indent="-342900">
              <a:spcBef>
                <a:spcPct val="20000"/>
              </a:spcBef>
              <a:spcAft>
                <a:spcPct val="10000"/>
              </a:spcAft>
              <a:buFont typeface="Arial" panose="020B0604020202020204" pitchFamily="34" charset="0"/>
              <a:buChar char="•"/>
              <a:defRPr/>
            </a:pPr>
            <a:r>
              <a:rPr lang="en-US" sz="2400" b="1" kern="0">
                <a:latin typeface="+mj-lt"/>
              </a:rPr>
              <a:t>Distribute resources</a:t>
            </a:r>
          </a:p>
          <a:p>
            <a:pPr marL="342900" indent="-342900">
              <a:spcBef>
                <a:spcPct val="20000"/>
              </a:spcBef>
              <a:spcAft>
                <a:spcPct val="10000"/>
              </a:spcAft>
              <a:buFont typeface="Arial" panose="020B0604020202020204" pitchFamily="34" charset="0"/>
              <a:buChar char="•"/>
              <a:defRPr/>
            </a:pPr>
            <a:r>
              <a:rPr lang="en-US" sz="2400" b="1" kern="0">
                <a:latin typeface="+mj-lt"/>
              </a:rPr>
              <a:t>Follow up on quality</a:t>
            </a:r>
          </a:p>
          <a:p>
            <a:pPr marL="342900" indent="-342900">
              <a:spcBef>
                <a:spcPct val="20000"/>
              </a:spcBef>
              <a:spcAft>
                <a:spcPct val="10000"/>
              </a:spcAft>
              <a:buFont typeface="Arial" panose="020B0604020202020204" pitchFamily="34" charset="0"/>
              <a:buChar char="•"/>
              <a:defRPr/>
            </a:pPr>
            <a:r>
              <a:rPr lang="en-US" sz="2400" b="1" kern="0">
                <a:latin typeface="+mj-lt"/>
              </a:rPr>
              <a:t>Requirements switch</a:t>
            </a:r>
            <a:r>
              <a:rPr lang="sv-SE" kern="0">
                <a:latin typeface="+mj-lt"/>
              </a:rPr>
              <a:t>	</a:t>
            </a:r>
          </a:p>
        </p:txBody>
      </p:sp>
      <p:cxnSp>
        <p:nvCxnSpPr>
          <p:cNvPr id="3" name="Rak 2"/>
          <p:cNvCxnSpPr/>
          <p:nvPr/>
        </p:nvCxnSpPr>
        <p:spPr>
          <a:xfrm>
            <a:off x="503237" y="5257800"/>
            <a:ext cx="10126663" cy="4286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Likbent triangel 3"/>
          <p:cNvSpPr/>
          <p:nvPr/>
        </p:nvSpPr>
        <p:spPr>
          <a:xfrm>
            <a:off x="4818670" y="5300663"/>
            <a:ext cx="1495796" cy="8143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p:cNvSpPr>
            <a:spLocks noGrp="1"/>
          </p:cNvSpPr>
          <p:nvPr>
            <p:ph type="title"/>
          </p:nvPr>
        </p:nvSpPr>
        <p:spPr>
          <a:xfrm>
            <a:off x="266700" y="303213"/>
            <a:ext cx="8147248" cy="1143000"/>
          </a:xfrm>
        </p:spPr>
        <p:txBody>
          <a:bodyPr>
            <a:normAutofit/>
          </a:bodyPr>
          <a:lstStyle/>
          <a:p>
            <a:r>
              <a:rPr lang="en-US" sz="3200">
                <a:solidFill>
                  <a:srgbClr val="002060"/>
                </a:solidFill>
              </a:rPr>
              <a:t>Two assignments focusing on trust in the democratic system</a:t>
            </a:r>
            <a:endParaRPr lang="sv-SE" sz="3200">
              <a:solidFill>
                <a:srgbClr val="002060"/>
              </a:solidFill>
            </a:endParaRPr>
          </a:p>
        </p:txBody>
      </p:sp>
    </p:spTree>
    <p:extLst>
      <p:ext uri="{BB962C8B-B14F-4D97-AF65-F5344CB8AC3E}">
        <p14:creationId xmlns:p14="http://schemas.microsoft.com/office/powerpoint/2010/main" val="2014977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5408"/>
          <a:stretch/>
        </p:blipFill>
        <p:spPr>
          <a:xfrm>
            <a:off x="627531" y="66468"/>
            <a:ext cx="4828988" cy="5355031"/>
          </a:xfrm>
          <a:prstGeom prst="rect">
            <a:avLst/>
          </a:prstGeom>
        </p:spPr>
      </p:pic>
      <p:sp>
        <p:nvSpPr>
          <p:cNvPr id="3" name="Rektangel 2"/>
          <p:cNvSpPr/>
          <p:nvPr/>
        </p:nvSpPr>
        <p:spPr>
          <a:xfrm>
            <a:off x="5743390" y="3584726"/>
            <a:ext cx="6096000" cy="2246769"/>
          </a:xfrm>
          <a:prstGeom prst="rect">
            <a:avLst/>
          </a:prstGeom>
          <a:solidFill>
            <a:schemeClr val="accent2">
              <a:lumMod val="40000"/>
              <a:lumOff val="60000"/>
            </a:schemeClr>
          </a:solidFill>
          <a:ln>
            <a:solidFill>
              <a:srgbClr val="FFC000"/>
            </a:solidFill>
          </a:ln>
        </p:spPr>
        <p:txBody>
          <a:bodyPr>
            <a:spAutoFit/>
          </a:bodyPr>
          <a:lstStyle/>
          <a:p>
            <a:r>
              <a:rPr lang="en-US" sz="2000" b="1"/>
              <a:t>Communication - </a:t>
            </a:r>
            <a:r>
              <a:rPr lang="en-US" sz="2000"/>
              <a:t>Develop a communication strategy for what communication should look like before, during and after the citizen dialogue. </a:t>
            </a:r>
          </a:p>
          <a:p>
            <a:endParaRPr lang="en-US" sz="2000"/>
          </a:p>
          <a:p>
            <a:r>
              <a:rPr lang="en-US" sz="2000"/>
              <a:t>It is important that the communication is adapted to the recipient, that we capture and strengthen commitment and that we feedback the results.</a:t>
            </a:r>
            <a:endParaRPr lang="sv-SE" sz="2000"/>
          </a:p>
        </p:txBody>
      </p:sp>
      <p:sp>
        <p:nvSpPr>
          <p:cNvPr id="4" name="Högerpil 3"/>
          <p:cNvSpPr/>
          <p:nvPr/>
        </p:nvSpPr>
        <p:spPr>
          <a:xfrm rot="12276986">
            <a:off x="4961475" y="3984265"/>
            <a:ext cx="561789" cy="490798"/>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81773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ruta 1"/>
          <p:cNvSpPr txBox="1">
            <a:spLocks noChangeArrowheads="1"/>
          </p:cNvSpPr>
          <p:nvPr/>
        </p:nvSpPr>
        <p:spPr bwMode="auto">
          <a:xfrm>
            <a:off x="411765" y="132042"/>
            <a:ext cx="3395481" cy="584775"/>
          </a:xfrm>
          <a:prstGeom prst="rect">
            <a:avLst/>
          </a:prstGeom>
          <a:noFill/>
          <a:ln w="9525">
            <a:noFill/>
            <a:miter lim="800000"/>
            <a:headEnd/>
            <a:tailEnd/>
          </a:ln>
        </p:spPr>
        <p:txBody>
          <a:bodyPr wrap="none">
            <a:spAutoFit/>
          </a:bodyPr>
          <a:lstStyle/>
          <a:p>
            <a:pPr>
              <a:defRPr/>
            </a:pPr>
            <a:r>
              <a:rPr lang="sv-SE" sz="3200" b="1">
                <a:solidFill>
                  <a:srgbClr val="002060"/>
                </a:solidFill>
                <a:latin typeface="+mj-lt"/>
                <a:ea typeface="ＭＳ Ｐゴシック" pitchFamily="34" charset="-128"/>
              </a:rPr>
              <a:t>Communication</a:t>
            </a:r>
            <a:r>
              <a:rPr lang="sv-SE" sz="3200" b="1">
                <a:solidFill>
                  <a:schemeClr val="accent1">
                    <a:lumMod val="90000"/>
                    <a:lumOff val="10000"/>
                  </a:schemeClr>
                </a:solidFill>
                <a:latin typeface="+mj-lt"/>
                <a:ea typeface="ＭＳ Ｐゴシック" pitchFamily="34" charset="-128"/>
              </a:rPr>
              <a:t> </a:t>
            </a:r>
          </a:p>
        </p:txBody>
      </p:sp>
      <p:sp>
        <p:nvSpPr>
          <p:cNvPr id="3" name="textruta 2"/>
          <p:cNvSpPr txBox="1"/>
          <p:nvPr/>
        </p:nvSpPr>
        <p:spPr>
          <a:xfrm>
            <a:off x="348689" y="1990725"/>
            <a:ext cx="2348720" cy="2554545"/>
          </a:xfrm>
          <a:prstGeom prst="rect">
            <a:avLst/>
          </a:prstGeom>
          <a:noFill/>
        </p:spPr>
        <p:txBody>
          <a:bodyPr wrap="none">
            <a:spAutoFit/>
          </a:bodyPr>
          <a:lstStyle/>
          <a:p>
            <a:pPr>
              <a:defRPr/>
            </a:pPr>
            <a:r>
              <a:rPr lang="en-GB" sz="2000">
                <a:latin typeface="Arial" charset="0"/>
                <a:ea typeface="ＭＳ Ｐゴシック" pitchFamily="34" charset="-128"/>
              </a:rPr>
              <a:t>Plan</a:t>
            </a:r>
          </a:p>
          <a:p>
            <a:pPr>
              <a:defRPr/>
            </a:pPr>
            <a:r>
              <a:rPr lang="en-GB" sz="2000">
                <a:latin typeface="Arial" charset="0"/>
                <a:ea typeface="ＭＳ Ｐゴシック" pitchFamily="34" charset="-128"/>
              </a:rPr>
              <a:t>for communication:</a:t>
            </a:r>
          </a:p>
          <a:p>
            <a:pPr marL="285750" indent="-285750">
              <a:spcAft>
                <a:spcPts val="600"/>
              </a:spcAft>
              <a:buFont typeface="Arial" pitchFamily="34" charset="0"/>
              <a:buChar char="•"/>
              <a:defRPr/>
            </a:pPr>
            <a:r>
              <a:rPr lang="en-GB" sz="2000">
                <a:latin typeface="Arial" charset="0"/>
                <a:ea typeface="ＭＳ Ｐゴシック" pitchFamily="34" charset="-128"/>
              </a:rPr>
              <a:t>Why?</a:t>
            </a:r>
          </a:p>
          <a:p>
            <a:pPr marL="285750" indent="-285750">
              <a:spcAft>
                <a:spcPts val="600"/>
              </a:spcAft>
              <a:buFont typeface="Arial" pitchFamily="34" charset="0"/>
              <a:buChar char="•"/>
              <a:defRPr/>
            </a:pPr>
            <a:r>
              <a:rPr lang="en-GB" sz="2000">
                <a:latin typeface="Arial" charset="0"/>
                <a:ea typeface="ＭＳ Ｐゴシック" pitchFamily="34" charset="-128"/>
              </a:rPr>
              <a:t>When?</a:t>
            </a:r>
          </a:p>
          <a:p>
            <a:pPr marL="285750" indent="-285750">
              <a:spcAft>
                <a:spcPts val="600"/>
              </a:spcAft>
              <a:buFont typeface="Arial" pitchFamily="34" charset="0"/>
              <a:buChar char="•"/>
              <a:defRPr/>
            </a:pPr>
            <a:r>
              <a:rPr lang="en-GB" sz="2000">
                <a:latin typeface="Arial" charset="0"/>
                <a:ea typeface="ＭＳ Ｐゴシック" pitchFamily="34" charset="-128"/>
              </a:rPr>
              <a:t>Were?</a:t>
            </a:r>
          </a:p>
          <a:p>
            <a:pPr marL="285750" indent="-285750">
              <a:spcAft>
                <a:spcPts val="600"/>
              </a:spcAft>
              <a:buFont typeface="Arial" pitchFamily="34" charset="0"/>
              <a:buChar char="•"/>
              <a:defRPr/>
            </a:pPr>
            <a:r>
              <a:rPr lang="en-GB" sz="2000">
                <a:latin typeface="Arial" charset="0"/>
                <a:ea typeface="ＭＳ Ｐゴシック" pitchFamily="34" charset="-128"/>
              </a:rPr>
              <a:t>How?</a:t>
            </a:r>
          </a:p>
          <a:p>
            <a:pPr marL="285750" indent="-285750">
              <a:spcAft>
                <a:spcPts val="600"/>
              </a:spcAft>
              <a:buFont typeface="Arial" pitchFamily="34" charset="0"/>
              <a:buChar char="•"/>
              <a:defRPr/>
            </a:pPr>
            <a:r>
              <a:rPr lang="en-GB" sz="2000">
                <a:latin typeface="Arial" charset="0"/>
                <a:ea typeface="ＭＳ Ｐゴシック" pitchFamily="34" charset="-128"/>
              </a:rPr>
              <a:t>Who?</a:t>
            </a:r>
          </a:p>
        </p:txBody>
      </p:sp>
      <p:grpSp>
        <p:nvGrpSpPr>
          <p:cNvPr id="7" name="Grupp 6"/>
          <p:cNvGrpSpPr/>
          <p:nvPr/>
        </p:nvGrpSpPr>
        <p:grpSpPr>
          <a:xfrm>
            <a:off x="3312328" y="981679"/>
            <a:ext cx="6189163" cy="5320704"/>
            <a:chOff x="3024945" y="1451942"/>
            <a:chExt cx="6189163" cy="5320704"/>
          </a:xfrm>
        </p:grpSpPr>
        <p:sp>
          <p:nvSpPr>
            <p:cNvPr id="8" name="Freeform: Shape 10">
              <a:extLst>
                <a:ext uri="{FF2B5EF4-FFF2-40B4-BE49-F238E27FC236}">
                  <a16:creationId xmlns:a16="http://schemas.microsoft.com/office/drawing/2014/main" id="{35F13A0F-EB2F-4148-8BAF-88FE70405914}"/>
                </a:ext>
              </a:extLst>
            </p:cNvPr>
            <p:cNvSpPr/>
            <p:nvPr/>
          </p:nvSpPr>
          <p:spPr>
            <a:xfrm>
              <a:off x="3743794" y="1681714"/>
              <a:ext cx="4699820" cy="4691898"/>
            </a:xfrm>
            <a:custGeom>
              <a:avLst/>
              <a:gdLst>
                <a:gd name="connsiteX0" fmla="*/ 3597189 w 3602168"/>
                <a:gd name="connsiteY0" fmla="*/ 1895781 h 3596096"/>
                <a:gd name="connsiteX1" fmla="*/ 3592869 w 3602168"/>
                <a:gd name="connsiteY1" fmla="*/ 1981328 h 3596096"/>
                <a:gd name="connsiteX2" fmla="*/ 1973871 w 3602168"/>
                <a:gd name="connsiteY2" fmla="*/ 3590081 h 3596096"/>
                <a:gd name="connsiteX3" fmla="*/ 1939175 w 3602168"/>
                <a:gd name="connsiteY3" fmla="*/ 3591724 h 3596096"/>
                <a:gd name="connsiteX4" fmla="*/ 1652705 w 3602168"/>
                <a:gd name="connsiteY4" fmla="*/ 3266504 h 3596096"/>
                <a:gd name="connsiteX5" fmla="*/ 1943646 w 3602168"/>
                <a:gd name="connsiteY5" fmla="*/ 2936210 h 3596096"/>
                <a:gd name="connsiteX6" fmla="*/ 2018569 w 3602168"/>
                <a:gd name="connsiteY6" fmla="*/ 2925496 h 3596096"/>
                <a:gd name="connsiteX7" fmla="*/ 2944027 w 3602168"/>
                <a:gd name="connsiteY7" fmla="*/ 1914644 h 3596096"/>
                <a:gd name="connsiteX8" fmla="*/ 2944922 w 3602168"/>
                <a:gd name="connsiteY8" fmla="*/ 1896919 h 3596096"/>
                <a:gd name="connsiteX9" fmla="*/ 3270409 w 3602168"/>
                <a:gd name="connsiteY9" fmla="*/ 2183626 h 3596096"/>
                <a:gd name="connsiteX10" fmla="*/ 1 w 3602168"/>
                <a:gd name="connsiteY10" fmla="*/ 1797168 h 3596096"/>
                <a:gd name="connsiteX11" fmla="*/ 1 w 3602168"/>
                <a:gd name="connsiteY11" fmla="*/ 1797188 h 3596096"/>
                <a:gd name="connsiteX12" fmla="*/ 0 w 3602168"/>
                <a:gd name="connsiteY12" fmla="*/ 1797178 h 3596096"/>
                <a:gd name="connsiteX13" fmla="*/ 3602167 w 3602168"/>
                <a:gd name="connsiteY13" fmla="*/ 1797157 h 3596096"/>
                <a:gd name="connsiteX14" fmla="*/ 3602168 w 3602168"/>
                <a:gd name="connsiteY14" fmla="*/ 1797178 h 3596096"/>
                <a:gd name="connsiteX15" fmla="*/ 3602167 w 3602168"/>
                <a:gd name="connsiteY15" fmla="*/ 1797198 h 3596096"/>
                <a:gd name="connsiteX16" fmla="*/ 331759 w 3602168"/>
                <a:gd name="connsiteY16" fmla="*/ 1674520 h 3596096"/>
                <a:gd name="connsiteX17" fmla="*/ 663516 w 3602168"/>
                <a:gd name="connsiteY17" fmla="*/ 1966749 h 3596096"/>
                <a:gd name="connsiteX18" fmla="*/ 663516 w 3602168"/>
                <a:gd name="connsiteY18" fmla="*/ 1949971 h 3596096"/>
                <a:gd name="connsiteX19" fmla="*/ 672766 w 3602168"/>
                <a:gd name="connsiteY19" fmla="*/ 2014663 h 3596096"/>
                <a:gd name="connsiteX20" fmla="*/ 1683618 w 3602168"/>
                <a:gd name="connsiteY20" fmla="*/ 2940122 h 3596096"/>
                <a:gd name="connsiteX21" fmla="*/ 1752296 w 3602168"/>
                <a:gd name="connsiteY21" fmla="*/ 2943590 h 3596096"/>
                <a:gd name="connsiteX22" fmla="*/ 1467856 w 3602168"/>
                <a:gd name="connsiteY22" fmla="*/ 3266504 h 3596096"/>
                <a:gd name="connsiteX23" fmla="*/ 1758177 w 3602168"/>
                <a:gd name="connsiteY23" fmla="*/ 3596096 h 3596096"/>
                <a:gd name="connsiteX24" fmla="*/ 1616934 w 3602168"/>
                <a:gd name="connsiteY24" fmla="*/ 3588963 h 3596096"/>
                <a:gd name="connsiteX25" fmla="*/ 8181 w 3602168"/>
                <a:gd name="connsiteY25" fmla="*/ 1969966 h 3596096"/>
                <a:gd name="connsiteX26" fmla="*/ 7708 w 3602168"/>
                <a:gd name="connsiteY26" fmla="*/ 1959960 h 3596096"/>
                <a:gd name="connsiteX27" fmla="*/ 1694876 w 3602168"/>
                <a:gd name="connsiteY27" fmla="*/ 1457 h 3596096"/>
                <a:gd name="connsiteX28" fmla="*/ 1982381 w 3602168"/>
                <a:gd name="connsiteY28" fmla="*/ 327852 h 3596096"/>
                <a:gd name="connsiteX29" fmla="*/ 1695411 w 3602168"/>
                <a:gd name="connsiteY29" fmla="*/ 653639 h 3596096"/>
                <a:gd name="connsiteX30" fmla="*/ 1683618 w 3602168"/>
                <a:gd name="connsiteY30" fmla="*/ 654235 h 3596096"/>
                <a:gd name="connsiteX31" fmla="*/ 657428 w 3602168"/>
                <a:gd name="connsiteY31" fmla="*/ 1686961 h 3596096"/>
                <a:gd name="connsiteX32" fmla="*/ 653356 w 3602168"/>
                <a:gd name="connsiteY32" fmla="*/ 1772951 h 3596096"/>
                <a:gd name="connsiteX33" fmla="*/ 331759 w 3602168"/>
                <a:gd name="connsiteY33" fmla="*/ 1489671 h 3596096"/>
                <a:gd name="connsiteX34" fmla="*/ 755 w 3602168"/>
                <a:gd name="connsiteY34" fmla="*/ 1781235 h 3596096"/>
                <a:gd name="connsiteX35" fmla="*/ 8181 w 3602168"/>
                <a:gd name="connsiteY35" fmla="*/ 1624391 h 3596096"/>
                <a:gd name="connsiteX36" fmla="*/ 1616934 w 3602168"/>
                <a:gd name="connsiteY36" fmla="*/ 5393 h 3596096"/>
                <a:gd name="connsiteX37" fmla="*/ 1878442 w 3602168"/>
                <a:gd name="connsiteY37" fmla="*/ 0 h 3596096"/>
                <a:gd name="connsiteX38" fmla="*/ 1985234 w 3602168"/>
                <a:gd name="connsiteY38" fmla="*/ 5393 h 3596096"/>
                <a:gd name="connsiteX39" fmla="*/ 3593987 w 3602168"/>
                <a:gd name="connsiteY39" fmla="*/ 1624391 h 3596096"/>
                <a:gd name="connsiteX40" fmla="*/ 3598049 w 3602168"/>
                <a:gd name="connsiteY40" fmla="*/ 1710175 h 3596096"/>
                <a:gd name="connsiteX41" fmla="*/ 3270409 w 3602168"/>
                <a:gd name="connsiteY41" fmla="*/ 1998777 h 3596096"/>
                <a:gd name="connsiteX42" fmla="*/ 2945973 w 3602168"/>
                <a:gd name="connsiteY42" fmla="*/ 1712996 h 3596096"/>
                <a:gd name="connsiteX43" fmla="*/ 2944740 w 3602168"/>
                <a:gd name="connsiteY43" fmla="*/ 1686961 h 3596096"/>
                <a:gd name="connsiteX44" fmla="*/ 1918550 w 3602168"/>
                <a:gd name="connsiteY44" fmla="*/ 654235 h 3596096"/>
                <a:gd name="connsiteX45" fmla="*/ 1881388 w 3602168"/>
                <a:gd name="connsiteY45" fmla="*/ 652358 h 3596096"/>
                <a:gd name="connsiteX46" fmla="*/ 2167230 w 3602168"/>
                <a:gd name="connsiteY46" fmla="*/ 327852 h 359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02168" h="3596096">
                  <a:moveTo>
                    <a:pt x="3597189" y="1895781"/>
                  </a:moveTo>
                  <a:lnTo>
                    <a:pt x="3592869" y="1981328"/>
                  </a:lnTo>
                  <a:cubicBezTo>
                    <a:pt x="3506401" y="2832773"/>
                    <a:pt x="2826866" y="3508892"/>
                    <a:pt x="1973871" y="3590081"/>
                  </a:cubicBezTo>
                  <a:lnTo>
                    <a:pt x="1939175" y="3591724"/>
                  </a:lnTo>
                  <a:lnTo>
                    <a:pt x="1652705" y="3266504"/>
                  </a:lnTo>
                  <a:lnTo>
                    <a:pt x="1943646" y="2936210"/>
                  </a:lnTo>
                  <a:lnTo>
                    <a:pt x="2018569" y="2925496"/>
                  </a:lnTo>
                  <a:cubicBezTo>
                    <a:pt x="2511523" y="2831044"/>
                    <a:pt x="2892548" y="2421555"/>
                    <a:pt x="2944027" y="1914644"/>
                  </a:cubicBezTo>
                  <a:lnTo>
                    <a:pt x="2944922" y="1896919"/>
                  </a:lnTo>
                  <a:lnTo>
                    <a:pt x="3270409" y="2183626"/>
                  </a:lnTo>
                  <a:close/>
                  <a:moveTo>
                    <a:pt x="1" y="1797168"/>
                  </a:moveTo>
                  <a:lnTo>
                    <a:pt x="1" y="1797188"/>
                  </a:lnTo>
                  <a:lnTo>
                    <a:pt x="0" y="1797178"/>
                  </a:lnTo>
                  <a:close/>
                  <a:moveTo>
                    <a:pt x="3602167" y="1797157"/>
                  </a:moveTo>
                  <a:lnTo>
                    <a:pt x="3602168" y="1797178"/>
                  </a:lnTo>
                  <a:lnTo>
                    <a:pt x="3602167" y="1797198"/>
                  </a:lnTo>
                  <a:close/>
                  <a:moveTo>
                    <a:pt x="331759" y="1674520"/>
                  </a:moveTo>
                  <a:lnTo>
                    <a:pt x="663516" y="1966749"/>
                  </a:lnTo>
                  <a:lnTo>
                    <a:pt x="663516" y="1949971"/>
                  </a:lnTo>
                  <a:lnTo>
                    <a:pt x="672766" y="2014663"/>
                  </a:lnTo>
                  <a:cubicBezTo>
                    <a:pt x="767218" y="2507617"/>
                    <a:pt x="1176707" y="2888642"/>
                    <a:pt x="1683618" y="2940122"/>
                  </a:cubicBezTo>
                  <a:lnTo>
                    <a:pt x="1752296" y="2943590"/>
                  </a:lnTo>
                  <a:lnTo>
                    <a:pt x="1467856" y="3266504"/>
                  </a:lnTo>
                  <a:lnTo>
                    <a:pt x="1758177" y="3596096"/>
                  </a:lnTo>
                  <a:lnTo>
                    <a:pt x="1616934" y="3588963"/>
                  </a:lnTo>
                  <a:cubicBezTo>
                    <a:pt x="765490" y="3502495"/>
                    <a:pt x="89370" y="2822960"/>
                    <a:pt x="8181" y="1969966"/>
                  </a:cubicBezTo>
                  <a:lnTo>
                    <a:pt x="7708" y="1959960"/>
                  </a:lnTo>
                  <a:close/>
                  <a:moveTo>
                    <a:pt x="1694876" y="1457"/>
                  </a:moveTo>
                  <a:lnTo>
                    <a:pt x="1982381" y="327852"/>
                  </a:lnTo>
                  <a:lnTo>
                    <a:pt x="1695411" y="653639"/>
                  </a:lnTo>
                  <a:lnTo>
                    <a:pt x="1683618" y="654235"/>
                  </a:lnTo>
                  <a:cubicBezTo>
                    <a:pt x="1140499" y="709391"/>
                    <a:pt x="709217" y="1142853"/>
                    <a:pt x="657428" y="1686961"/>
                  </a:cubicBezTo>
                  <a:lnTo>
                    <a:pt x="653356" y="1772951"/>
                  </a:lnTo>
                  <a:lnTo>
                    <a:pt x="331759" y="1489671"/>
                  </a:lnTo>
                  <a:lnTo>
                    <a:pt x="755" y="1781235"/>
                  </a:lnTo>
                  <a:lnTo>
                    <a:pt x="8181" y="1624391"/>
                  </a:lnTo>
                  <a:cubicBezTo>
                    <a:pt x="89370" y="771396"/>
                    <a:pt x="765490" y="91862"/>
                    <a:pt x="1616934" y="5393"/>
                  </a:cubicBezTo>
                  <a:close/>
                  <a:moveTo>
                    <a:pt x="1878442" y="0"/>
                  </a:moveTo>
                  <a:lnTo>
                    <a:pt x="1985234" y="5393"/>
                  </a:lnTo>
                  <a:cubicBezTo>
                    <a:pt x="2836679" y="91862"/>
                    <a:pt x="3512798" y="771396"/>
                    <a:pt x="3593987" y="1624391"/>
                  </a:cubicBezTo>
                  <a:lnTo>
                    <a:pt x="3598049" y="1710175"/>
                  </a:lnTo>
                  <a:lnTo>
                    <a:pt x="3270409" y="1998777"/>
                  </a:lnTo>
                  <a:lnTo>
                    <a:pt x="2945973" y="1712996"/>
                  </a:lnTo>
                  <a:lnTo>
                    <a:pt x="2944740" y="1686961"/>
                  </a:lnTo>
                  <a:cubicBezTo>
                    <a:pt x="2892952" y="1142853"/>
                    <a:pt x="2461669" y="709391"/>
                    <a:pt x="1918550" y="654235"/>
                  </a:cubicBezTo>
                  <a:lnTo>
                    <a:pt x="1881388" y="652358"/>
                  </a:lnTo>
                  <a:lnTo>
                    <a:pt x="2167230" y="327852"/>
                  </a:lnTo>
                  <a:close/>
                </a:path>
              </a:pathLst>
            </a:custGeom>
            <a:solidFill>
              <a:srgbClr val="FBE2D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a:solidFill>
                  <a:schemeClr val="tx1"/>
                </a:solidFill>
              </a:endParaRPr>
            </a:p>
          </p:txBody>
        </p:sp>
        <p:grpSp>
          <p:nvGrpSpPr>
            <p:cNvPr id="9" name="Group 3">
              <a:extLst>
                <a:ext uri="{FF2B5EF4-FFF2-40B4-BE49-F238E27FC236}">
                  <a16:creationId xmlns:a16="http://schemas.microsoft.com/office/drawing/2014/main" id="{ED717242-33E5-4B9E-8709-5240CDD868BF}"/>
                </a:ext>
              </a:extLst>
            </p:cNvPr>
            <p:cNvGrpSpPr/>
            <p:nvPr/>
          </p:nvGrpSpPr>
          <p:grpSpPr>
            <a:xfrm>
              <a:off x="7277807" y="2210106"/>
              <a:ext cx="1932396" cy="1128014"/>
              <a:chOff x="7438437" y="1841285"/>
              <a:chExt cx="2610924" cy="1524096"/>
            </a:xfrm>
            <a:solidFill>
              <a:srgbClr val="E55C1F"/>
            </a:solidFill>
          </p:grpSpPr>
          <p:sp>
            <p:nvSpPr>
              <p:cNvPr id="27" name="Speech Bubble: Oval 18">
                <a:extLst>
                  <a:ext uri="{FF2B5EF4-FFF2-40B4-BE49-F238E27FC236}">
                    <a16:creationId xmlns:a16="http://schemas.microsoft.com/office/drawing/2014/main" id="{874AEBE2-FA6E-412E-83FE-2B47B561EE79}"/>
                  </a:ext>
                </a:extLst>
              </p:cNvPr>
              <p:cNvSpPr/>
              <p:nvPr/>
            </p:nvSpPr>
            <p:spPr>
              <a:xfrm>
                <a:off x="7441333" y="1841285"/>
                <a:ext cx="2608028" cy="1520723"/>
              </a:xfrm>
              <a:prstGeom prst="wedgeEllipseCallout">
                <a:avLst>
                  <a:gd name="adj1" fmla="val -58938"/>
                  <a:gd name="adj2" fmla="val 615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28" name="Speech Bubble: Oval 19">
                <a:extLst>
                  <a:ext uri="{FF2B5EF4-FFF2-40B4-BE49-F238E27FC236}">
                    <a16:creationId xmlns:a16="http://schemas.microsoft.com/office/drawing/2014/main" id="{A474347E-B596-4A69-8B41-5CD85FDB9B85}"/>
                  </a:ext>
                </a:extLst>
              </p:cNvPr>
              <p:cNvSpPr/>
              <p:nvPr/>
            </p:nvSpPr>
            <p:spPr>
              <a:xfrm>
                <a:off x="7438437" y="1844658"/>
                <a:ext cx="2608028" cy="1520723"/>
              </a:xfrm>
              <a:prstGeom prst="wedgeEllipseCallout">
                <a:avLst>
                  <a:gd name="adj1" fmla="val -63124"/>
                  <a:gd name="adj2" fmla="val 66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effectLst>
                      <a:outerShdw blurRad="38100" dist="38100" dir="2700000" algn="tl">
                        <a:srgbClr val="000000">
                          <a:alpha val="43137"/>
                        </a:srgbClr>
                      </a:outerShdw>
                    </a:effectLst>
                    <a:latin typeface="Georgia" panose="02040502050405020303" pitchFamily="18" charset="0"/>
                  </a:rPr>
                  <a:t>Citizens</a:t>
                </a:r>
                <a:endParaRPr lang="sv-SE" sz="1600">
                  <a:effectLst>
                    <a:outerShdw blurRad="38100" dist="38100" dir="2700000" algn="tl">
                      <a:srgbClr val="000000">
                        <a:alpha val="43137"/>
                      </a:srgbClr>
                    </a:outerShdw>
                  </a:effectLst>
                  <a:latin typeface="Georgia" panose="02040502050405020303" pitchFamily="18" charset="0"/>
                </a:endParaRPr>
              </a:p>
            </p:txBody>
          </p:sp>
        </p:grpSp>
        <p:grpSp>
          <p:nvGrpSpPr>
            <p:cNvPr id="10" name="Group 9">
              <a:extLst>
                <a:ext uri="{FF2B5EF4-FFF2-40B4-BE49-F238E27FC236}">
                  <a16:creationId xmlns:a16="http://schemas.microsoft.com/office/drawing/2014/main" id="{14FDD186-5D69-4D87-88DE-9E33C3186C1D}"/>
                </a:ext>
              </a:extLst>
            </p:cNvPr>
            <p:cNvGrpSpPr/>
            <p:nvPr/>
          </p:nvGrpSpPr>
          <p:grpSpPr>
            <a:xfrm>
              <a:off x="5127601" y="1451942"/>
              <a:ext cx="1932204" cy="1128070"/>
              <a:chOff x="4516359" y="564899"/>
              <a:chExt cx="2610666" cy="1524175"/>
            </a:xfrm>
            <a:solidFill>
              <a:srgbClr val="E55C1F"/>
            </a:solidFill>
          </p:grpSpPr>
          <p:sp>
            <p:nvSpPr>
              <p:cNvPr id="25" name="Speech Bubble: Oval 13">
                <a:extLst>
                  <a:ext uri="{FF2B5EF4-FFF2-40B4-BE49-F238E27FC236}">
                    <a16:creationId xmlns:a16="http://schemas.microsoft.com/office/drawing/2014/main" id="{4E273372-EB09-4ECD-BBFF-D0FC06DD26F2}"/>
                  </a:ext>
                </a:extLst>
              </p:cNvPr>
              <p:cNvSpPr/>
              <p:nvPr/>
            </p:nvSpPr>
            <p:spPr>
              <a:xfrm>
                <a:off x="4518997" y="568351"/>
                <a:ext cx="2608028" cy="1520723"/>
              </a:xfrm>
              <a:prstGeom prst="wedgeEllipseCallout">
                <a:avLst>
                  <a:gd name="adj1" fmla="val -406"/>
                  <a:gd name="adj2" fmla="val 839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26" name="Speech Bubble: Oval 20">
                <a:extLst>
                  <a:ext uri="{FF2B5EF4-FFF2-40B4-BE49-F238E27FC236}">
                    <a16:creationId xmlns:a16="http://schemas.microsoft.com/office/drawing/2014/main" id="{84E41EA0-987D-4E4C-A5D6-BB6402CD71BE}"/>
                  </a:ext>
                </a:extLst>
              </p:cNvPr>
              <p:cNvSpPr/>
              <p:nvPr/>
            </p:nvSpPr>
            <p:spPr>
              <a:xfrm>
                <a:off x="4516359" y="564899"/>
                <a:ext cx="2608028" cy="1520723"/>
              </a:xfrm>
              <a:prstGeom prst="wedgeEllipseCallout">
                <a:avLst>
                  <a:gd name="adj1" fmla="val -406"/>
                  <a:gd name="adj2" fmla="val 839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err="1">
                    <a:effectLst>
                      <a:outerShdw blurRad="38100" dist="38100" dir="2700000" algn="tl">
                        <a:srgbClr val="000000">
                          <a:alpha val="43137"/>
                        </a:srgbClr>
                      </a:outerShdw>
                    </a:effectLst>
                    <a:latin typeface="Georgia" panose="02040502050405020303" pitchFamily="18" charset="0"/>
                  </a:rPr>
                  <a:t>Partici</a:t>
                </a:r>
                <a:r>
                  <a:rPr lang="en-GB" sz="2000">
                    <a:effectLst>
                      <a:outerShdw blurRad="38100" dist="38100" dir="2700000" algn="tl">
                        <a:srgbClr val="000000">
                          <a:alpha val="43137"/>
                        </a:srgbClr>
                      </a:outerShdw>
                    </a:effectLst>
                    <a:latin typeface="Georgia" panose="02040502050405020303" pitchFamily="18" charset="0"/>
                  </a:rPr>
                  <a:t>-pants</a:t>
                </a:r>
                <a:endParaRPr lang="sv-SE" sz="1600">
                  <a:effectLst>
                    <a:outerShdw blurRad="38100" dist="38100" dir="2700000" algn="tl">
                      <a:srgbClr val="000000">
                        <a:alpha val="43137"/>
                      </a:srgbClr>
                    </a:outerShdw>
                  </a:effectLst>
                  <a:latin typeface="Georgia" panose="02040502050405020303" pitchFamily="18" charset="0"/>
                </a:endParaRPr>
              </a:p>
            </p:txBody>
          </p:sp>
        </p:grpSp>
        <p:grpSp>
          <p:nvGrpSpPr>
            <p:cNvPr id="11" name="Group 4">
              <a:extLst>
                <a:ext uri="{FF2B5EF4-FFF2-40B4-BE49-F238E27FC236}">
                  <a16:creationId xmlns:a16="http://schemas.microsoft.com/office/drawing/2014/main" id="{78D203A8-27B4-43BA-ADB4-B0FDA6DA902B}"/>
                </a:ext>
              </a:extLst>
            </p:cNvPr>
            <p:cNvGrpSpPr/>
            <p:nvPr/>
          </p:nvGrpSpPr>
          <p:grpSpPr>
            <a:xfrm>
              <a:off x="7279952" y="4854028"/>
              <a:ext cx="1934156" cy="1128404"/>
              <a:chOff x="7394738" y="4331112"/>
              <a:chExt cx="2613304" cy="1524627"/>
            </a:xfrm>
            <a:solidFill>
              <a:srgbClr val="E55C1F"/>
            </a:solidFill>
          </p:grpSpPr>
          <p:sp>
            <p:nvSpPr>
              <p:cNvPr id="23" name="Speech Bubble: Oval 17">
                <a:extLst>
                  <a:ext uri="{FF2B5EF4-FFF2-40B4-BE49-F238E27FC236}">
                    <a16:creationId xmlns:a16="http://schemas.microsoft.com/office/drawing/2014/main" id="{DC06DD1A-73C4-4323-9281-CEFF524EF9AB}"/>
                  </a:ext>
                </a:extLst>
              </p:cNvPr>
              <p:cNvSpPr/>
              <p:nvPr/>
            </p:nvSpPr>
            <p:spPr>
              <a:xfrm>
                <a:off x="7394738" y="4335016"/>
                <a:ext cx="2608028" cy="1520723"/>
              </a:xfrm>
              <a:prstGeom prst="wedgeEllipseCallout">
                <a:avLst>
                  <a:gd name="adj1" fmla="val -60162"/>
                  <a:gd name="adj2" fmla="val -5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24" name="Speech Bubble: Oval 21">
                <a:extLst>
                  <a:ext uri="{FF2B5EF4-FFF2-40B4-BE49-F238E27FC236}">
                    <a16:creationId xmlns:a16="http://schemas.microsoft.com/office/drawing/2014/main" id="{B0D63B35-A703-44A7-8ED1-3E9104D44401}"/>
                  </a:ext>
                </a:extLst>
              </p:cNvPr>
              <p:cNvSpPr/>
              <p:nvPr/>
            </p:nvSpPr>
            <p:spPr>
              <a:xfrm>
                <a:off x="7400014" y="4331112"/>
                <a:ext cx="2608028" cy="1520723"/>
              </a:xfrm>
              <a:prstGeom prst="wedgeEllipseCallout">
                <a:avLst>
                  <a:gd name="adj1" fmla="val -60162"/>
                  <a:gd name="adj2" fmla="val -55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effectLst>
                      <a:outerShdw blurRad="38100" dist="38100" dir="2700000" algn="tl">
                        <a:srgbClr val="000000">
                          <a:alpha val="43137"/>
                        </a:srgbClr>
                      </a:outerShdw>
                    </a:effectLst>
                    <a:latin typeface="Georgia" panose="02040502050405020303" pitchFamily="18" charset="0"/>
                  </a:rPr>
                  <a:t>Media</a:t>
                </a:r>
                <a:endParaRPr lang="sv-SE" sz="1600">
                  <a:effectLst>
                    <a:outerShdw blurRad="38100" dist="38100" dir="2700000" algn="tl">
                      <a:srgbClr val="000000">
                        <a:alpha val="43137"/>
                      </a:srgbClr>
                    </a:outerShdw>
                  </a:effectLst>
                  <a:latin typeface="Georgia" panose="02040502050405020303" pitchFamily="18" charset="0"/>
                </a:endParaRPr>
              </a:p>
            </p:txBody>
          </p:sp>
        </p:grpSp>
        <p:grpSp>
          <p:nvGrpSpPr>
            <p:cNvPr id="12" name="Group 6">
              <a:extLst>
                <a:ext uri="{FF2B5EF4-FFF2-40B4-BE49-F238E27FC236}">
                  <a16:creationId xmlns:a16="http://schemas.microsoft.com/office/drawing/2014/main" id="{8D49C570-AC6D-4771-B92A-751B059CFA7F}"/>
                </a:ext>
              </a:extLst>
            </p:cNvPr>
            <p:cNvGrpSpPr/>
            <p:nvPr/>
          </p:nvGrpSpPr>
          <p:grpSpPr>
            <a:xfrm>
              <a:off x="5154401" y="5644634"/>
              <a:ext cx="1932204" cy="1128012"/>
              <a:chOff x="4516359" y="5077968"/>
              <a:chExt cx="2610666" cy="1524095"/>
            </a:xfrm>
            <a:solidFill>
              <a:srgbClr val="E55C1F"/>
            </a:solidFill>
          </p:grpSpPr>
          <p:sp>
            <p:nvSpPr>
              <p:cNvPr id="21" name="Speech Bubble: Oval 16">
                <a:extLst>
                  <a:ext uri="{FF2B5EF4-FFF2-40B4-BE49-F238E27FC236}">
                    <a16:creationId xmlns:a16="http://schemas.microsoft.com/office/drawing/2014/main" id="{5831F835-3EE5-4964-B1B1-229834727823}"/>
                  </a:ext>
                </a:extLst>
              </p:cNvPr>
              <p:cNvSpPr/>
              <p:nvPr/>
            </p:nvSpPr>
            <p:spPr>
              <a:xfrm>
                <a:off x="4518997" y="5081340"/>
                <a:ext cx="2608028" cy="1520723"/>
              </a:xfrm>
              <a:prstGeom prst="wedgeEllipseCallout">
                <a:avLst>
                  <a:gd name="adj1" fmla="val 813"/>
                  <a:gd name="adj2" fmla="val -776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22" name="Speech Bubble: Oval 22">
                <a:extLst>
                  <a:ext uri="{FF2B5EF4-FFF2-40B4-BE49-F238E27FC236}">
                    <a16:creationId xmlns:a16="http://schemas.microsoft.com/office/drawing/2014/main" id="{F422C867-AAD8-4F93-B5F7-DA4ED641AD24}"/>
                  </a:ext>
                </a:extLst>
              </p:cNvPr>
              <p:cNvSpPr/>
              <p:nvPr/>
            </p:nvSpPr>
            <p:spPr>
              <a:xfrm>
                <a:off x="4516359" y="5077968"/>
                <a:ext cx="2608028" cy="1520723"/>
              </a:xfrm>
              <a:prstGeom prst="wedgeEllipseCallout">
                <a:avLst>
                  <a:gd name="adj1" fmla="val 813"/>
                  <a:gd name="adj2" fmla="val -776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effectLst>
                      <a:outerShdw blurRad="38100" dist="38100" dir="2700000" algn="tl">
                        <a:srgbClr val="000000">
                          <a:alpha val="43137"/>
                        </a:srgbClr>
                      </a:outerShdw>
                    </a:effectLst>
                    <a:latin typeface="Georgia" panose="02040502050405020303" pitchFamily="18" charset="0"/>
                  </a:rPr>
                  <a:t>Others</a:t>
                </a:r>
                <a:endParaRPr lang="sv-SE" sz="1600">
                  <a:effectLst>
                    <a:outerShdw blurRad="38100" dist="38100" dir="2700000" algn="tl">
                      <a:srgbClr val="000000">
                        <a:alpha val="43137"/>
                      </a:srgbClr>
                    </a:outerShdw>
                  </a:effectLst>
                  <a:latin typeface="Georgia" panose="02040502050405020303" pitchFamily="18" charset="0"/>
                </a:endParaRPr>
              </a:p>
            </p:txBody>
          </p:sp>
        </p:grpSp>
        <p:grpSp>
          <p:nvGrpSpPr>
            <p:cNvPr id="13" name="Group 8">
              <a:extLst>
                <a:ext uri="{FF2B5EF4-FFF2-40B4-BE49-F238E27FC236}">
                  <a16:creationId xmlns:a16="http://schemas.microsoft.com/office/drawing/2014/main" id="{E03861C3-8914-468F-9B32-61C917DF3632}"/>
                </a:ext>
              </a:extLst>
            </p:cNvPr>
            <p:cNvGrpSpPr/>
            <p:nvPr/>
          </p:nvGrpSpPr>
          <p:grpSpPr>
            <a:xfrm>
              <a:off x="3024945" y="4848157"/>
              <a:ext cx="1932204" cy="1125516"/>
              <a:chOff x="1581168" y="4317605"/>
              <a:chExt cx="2610666" cy="1520724"/>
            </a:xfrm>
            <a:solidFill>
              <a:srgbClr val="E55C1F"/>
            </a:solidFill>
          </p:grpSpPr>
          <p:sp>
            <p:nvSpPr>
              <p:cNvPr id="19" name="Speech Bubble: Oval 15">
                <a:extLst>
                  <a:ext uri="{FF2B5EF4-FFF2-40B4-BE49-F238E27FC236}">
                    <a16:creationId xmlns:a16="http://schemas.microsoft.com/office/drawing/2014/main" id="{AED5AA4D-8BC7-461A-86FB-0CA3E0039186}"/>
                  </a:ext>
                </a:extLst>
              </p:cNvPr>
              <p:cNvSpPr/>
              <p:nvPr/>
            </p:nvSpPr>
            <p:spPr>
              <a:xfrm>
                <a:off x="1581168" y="4317605"/>
                <a:ext cx="2608028" cy="1520723"/>
              </a:xfrm>
              <a:prstGeom prst="wedgeEllipseCallout">
                <a:avLst>
                  <a:gd name="adj1" fmla="val 57216"/>
                  <a:gd name="adj2" fmla="val -640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20" name="Speech Bubble: Oval 23">
                <a:extLst>
                  <a:ext uri="{FF2B5EF4-FFF2-40B4-BE49-F238E27FC236}">
                    <a16:creationId xmlns:a16="http://schemas.microsoft.com/office/drawing/2014/main" id="{AE1B978C-E429-48F7-8D99-08FDD9866A70}"/>
                  </a:ext>
                </a:extLst>
              </p:cNvPr>
              <p:cNvSpPr/>
              <p:nvPr/>
            </p:nvSpPr>
            <p:spPr>
              <a:xfrm>
                <a:off x="1583806" y="4317606"/>
                <a:ext cx="2608028" cy="1520723"/>
              </a:xfrm>
              <a:prstGeom prst="wedgeEllipseCallout">
                <a:avLst>
                  <a:gd name="adj1" fmla="val 57216"/>
                  <a:gd name="adj2" fmla="val -640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effectLst>
                      <a:outerShdw blurRad="38100" dist="38100" dir="2700000" algn="tl">
                        <a:srgbClr val="000000">
                          <a:alpha val="43137"/>
                        </a:srgbClr>
                      </a:outerShdw>
                    </a:effectLst>
                    <a:latin typeface="Georgia" panose="02040502050405020303" pitchFamily="18" charset="0"/>
                  </a:rPr>
                  <a:t>Civil Servants</a:t>
                </a:r>
                <a:endParaRPr lang="sv-SE" sz="1600">
                  <a:effectLst>
                    <a:outerShdw blurRad="38100" dist="38100" dir="2700000" algn="tl">
                      <a:srgbClr val="000000">
                        <a:alpha val="43137"/>
                      </a:srgbClr>
                    </a:outerShdw>
                  </a:effectLst>
                  <a:latin typeface="Georgia" panose="02040502050405020303" pitchFamily="18" charset="0"/>
                </a:endParaRPr>
              </a:p>
            </p:txBody>
          </p:sp>
        </p:grpSp>
        <p:grpSp>
          <p:nvGrpSpPr>
            <p:cNvPr id="14" name="Group 2">
              <a:extLst>
                <a:ext uri="{FF2B5EF4-FFF2-40B4-BE49-F238E27FC236}">
                  <a16:creationId xmlns:a16="http://schemas.microsoft.com/office/drawing/2014/main" id="{D76AA6A9-5839-4DBA-8D5A-8452AFA5851A}"/>
                </a:ext>
              </a:extLst>
            </p:cNvPr>
            <p:cNvGrpSpPr/>
            <p:nvPr/>
          </p:nvGrpSpPr>
          <p:grpSpPr>
            <a:xfrm>
              <a:off x="3116982" y="2210108"/>
              <a:ext cx="1932204" cy="1125516"/>
              <a:chOff x="1581168" y="1690687"/>
              <a:chExt cx="2610666" cy="1520724"/>
            </a:xfrm>
            <a:solidFill>
              <a:srgbClr val="E55C1F"/>
            </a:solidFill>
          </p:grpSpPr>
          <p:sp>
            <p:nvSpPr>
              <p:cNvPr id="17" name="Speech Bubble: Oval 12">
                <a:extLst>
                  <a:ext uri="{FF2B5EF4-FFF2-40B4-BE49-F238E27FC236}">
                    <a16:creationId xmlns:a16="http://schemas.microsoft.com/office/drawing/2014/main" id="{90E803C5-CA32-43AE-8B8B-836A513EC4B7}"/>
                  </a:ext>
                </a:extLst>
              </p:cNvPr>
              <p:cNvSpPr/>
              <p:nvPr/>
            </p:nvSpPr>
            <p:spPr>
              <a:xfrm>
                <a:off x="1581168" y="1690687"/>
                <a:ext cx="2608028" cy="1520723"/>
              </a:xfrm>
              <a:prstGeom prst="wedgeEllipseCallout">
                <a:avLst>
                  <a:gd name="adj1" fmla="val 61179"/>
                  <a:gd name="adj2" fmla="val 43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effectLst>
                    <a:outerShdw blurRad="38100" dist="38100" dir="2700000" algn="tl">
                      <a:srgbClr val="000000">
                        <a:alpha val="43137"/>
                      </a:srgbClr>
                    </a:outerShdw>
                  </a:effectLst>
                  <a:latin typeface="Georgia" panose="02040502050405020303" pitchFamily="18" charset="0"/>
                </a:endParaRPr>
              </a:p>
            </p:txBody>
          </p:sp>
          <p:sp>
            <p:nvSpPr>
              <p:cNvPr id="18" name="Speech Bubble: Oval 24">
                <a:extLst>
                  <a:ext uri="{FF2B5EF4-FFF2-40B4-BE49-F238E27FC236}">
                    <a16:creationId xmlns:a16="http://schemas.microsoft.com/office/drawing/2014/main" id="{DC30003F-365B-4C2D-A1EB-E09C6375F437}"/>
                  </a:ext>
                </a:extLst>
              </p:cNvPr>
              <p:cNvSpPr/>
              <p:nvPr/>
            </p:nvSpPr>
            <p:spPr>
              <a:xfrm>
                <a:off x="1583806" y="1690688"/>
                <a:ext cx="2608028" cy="1520723"/>
              </a:xfrm>
              <a:prstGeom prst="wedgeEllipseCallout">
                <a:avLst>
                  <a:gd name="adj1" fmla="val 61179"/>
                  <a:gd name="adj2" fmla="val 43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effectLst>
                      <a:outerShdw blurRad="38100" dist="38100" dir="2700000" algn="tl">
                        <a:srgbClr val="000000">
                          <a:alpha val="43137"/>
                        </a:srgbClr>
                      </a:outerShdw>
                    </a:effectLst>
                    <a:latin typeface="Georgia" panose="02040502050405020303" pitchFamily="18" charset="0"/>
                  </a:rPr>
                  <a:t>Elected politicians</a:t>
                </a:r>
                <a:endParaRPr lang="sv-SE" sz="1600">
                  <a:effectLst>
                    <a:outerShdw blurRad="38100" dist="38100" dir="2700000" algn="tl">
                      <a:srgbClr val="000000">
                        <a:alpha val="43137"/>
                      </a:srgbClr>
                    </a:outerShdw>
                  </a:effectLst>
                  <a:latin typeface="Georgia" panose="02040502050405020303" pitchFamily="18" charset="0"/>
                </a:endParaRPr>
              </a:p>
            </p:txBody>
          </p:sp>
        </p:grpSp>
        <p:sp>
          <p:nvSpPr>
            <p:cNvPr id="15" name="Freeform: Shape 7">
              <a:extLst>
                <a:ext uri="{FF2B5EF4-FFF2-40B4-BE49-F238E27FC236}">
                  <a16:creationId xmlns:a16="http://schemas.microsoft.com/office/drawing/2014/main" id="{EA84BA4F-65BB-487C-94E4-29F818C1FB4C}"/>
                </a:ext>
              </a:extLst>
            </p:cNvPr>
            <p:cNvSpPr/>
            <p:nvPr/>
          </p:nvSpPr>
          <p:spPr>
            <a:xfrm>
              <a:off x="4893243" y="3341009"/>
              <a:ext cx="2400920" cy="1373308"/>
            </a:xfrm>
            <a:custGeom>
              <a:avLst/>
              <a:gdLst>
                <a:gd name="connsiteX0" fmla="*/ 0 w 2145014"/>
                <a:gd name="connsiteY0" fmla="*/ 927762 h 1855524"/>
                <a:gd name="connsiteX1" fmla="*/ 530123 w 2145014"/>
                <a:gd name="connsiteY1" fmla="*/ 0 h 1855524"/>
                <a:gd name="connsiteX2" fmla="*/ 1614891 w 2145014"/>
                <a:gd name="connsiteY2" fmla="*/ 0 h 1855524"/>
                <a:gd name="connsiteX3" fmla="*/ 2145014 w 2145014"/>
                <a:gd name="connsiteY3" fmla="*/ 927762 h 1855524"/>
                <a:gd name="connsiteX4" fmla="*/ 1614891 w 2145014"/>
                <a:gd name="connsiteY4" fmla="*/ 1855524 h 1855524"/>
                <a:gd name="connsiteX5" fmla="*/ 530123 w 2145014"/>
                <a:gd name="connsiteY5" fmla="*/ 1855524 h 1855524"/>
                <a:gd name="connsiteX6" fmla="*/ 0 w 2145014"/>
                <a:gd name="connsiteY6" fmla="*/ 927762 h 18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014" h="1855524">
                  <a:moveTo>
                    <a:pt x="0" y="927762"/>
                  </a:moveTo>
                  <a:lnTo>
                    <a:pt x="530123" y="0"/>
                  </a:lnTo>
                  <a:lnTo>
                    <a:pt x="1614891" y="0"/>
                  </a:lnTo>
                  <a:lnTo>
                    <a:pt x="2145014" y="927762"/>
                  </a:lnTo>
                  <a:lnTo>
                    <a:pt x="1614891" y="1855524"/>
                  </a:lnTo>
                  <a:lnTo>
                    <a:pt x="530123" y="1855524"/>
                  </a:lnTo>
                  <a:lnTo>
                    <a:pt x="0" y="927762"/>
                  </a:lnTo>
                  <a:close/>
                </a:path>
              </a:pathLst>
            </a:custGeom>
            <a:solidFill>
              <a:srgbClr val="E55C1F"/>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3239" tIns="325266" rIns="373239" bIns="325266" numCol="1" spcCol="1270" anchor="ctr" anchorCtr="0">
              <a:noAutofit/>
            </a:bodyPr>
            <a:lstStyle/>
            <a:p>
              <a:pPr marL="0" lvl="0" indent="0" algn="ctr" defTabSz="622300">
                <a:lnSpc>
                  <a:spcPct val="90000"/>
                </a:lnSpc>
                <a:spcBef>
                  <a:spcPct val="0"/>
                </a:spcBef>
                <a:spcAft>
                  <a:spcPct val="35000"/>
                </a:spcAft>
                <a:buNone/>
              </a:pPr>
              <a:r>
                <a:rPr lang="sv-SE" sz="2000" err="1">
                  <a:effectLst>
                    <a:outerShdw blurRad="38100" dist="38100" dir="2700000" algn="tl">
                      <a:srgbClr val="000000">
                        <a:alpha val="43137"/>
                      </a:srgbClr>
                    </a:outerShdw>
                  </a:effectLst>
                  <a:latin typeface="Georgia" panose="02040502050405020303" pitchFamily="18" charset="0"/>
                </a:rPr>
                <a:t>C</a:t>
              </a:r>
              <a:r>
                <a:rPr lang="sv-SE" sz="2000" b="0" kern="1200" err="1">
                  <a:effectLst>
                    <a:outerShdw blurRad="38100" dist="38100" dir="2700000" algn="tl">
                      <a:srgbClr val="000000">
                        <a:alpha val="43137"/>
                      </a:srgbClr>
                    </a:outerShdw>
                  </a:effectLst>
                  <a:latin typeface="Georgia" panose="02040502050405020303" pitchFamily="18" charset="0"/>
                </a:rPr>
                <a:t>ommun-ication</a:t>
              </a:r>
              <a:r>
                <a:rPr lang="sv-SE" sz="1200" b="0" kern="1200">
                  <a:effectLst>
                    <a:outerShdw blurRad="38100" dist="38100" dir="2700000" algn="tl">
                      <a:srgbClr val="000000">
                        <a:alpha val="43137"/>
                      </a:srgbClr>
                    </a:outerShdw>
                  </a:effectLst>
                  <a:latin typeface="Georgia" panose="02040502050405020303" pitchFamily="18" charset="0"/>
                </a:rPr>
                <a:t>  </a:t>
              </a:r>
            </a:p>
          </p:txBody>
        </p:sp>
        <p:sp>
          <p:nvSpPr>
            <p:cNvPr id="16" name="Freeform: Shape 11">
              <a:extLst>
                <a:ext uri="{FF2B5EF4-FFF2-40B4-BE49-F238E27FC236}">
                  <a16:creationId xmlns:a16="http://schemas.microsoft.com/office/drawing/2014/main" id="{A4ADF0C6-4D78-4416-8711-38A9A896A8C7}"/>
                </a:ext>
              </a:extLst>
            </p:cNvPr>
            <p:cNvSpPr/>
            <p:nvPr/>
          </p:nvSpPr>
          <p:spPr>
            <a:xfrm>
              <a:off x="5049185" y="3430207"/>
              <a:ext cx="2089034" cy="1194911"/>
            </a:xfrm>
            <a:custGeom>
              <a:avLst/>
              <a:gdLst>
                <a:gd name="connsiteX0" fmla="*/ 0 w 2145014"/>
                <a:gd name="connsiteY0" fmla="*/ 927762 h 1855524"/>
                <a:gd name="connsiteX1" fmla="*/ 530123 w 2145014"/>
                <a:gd name="connsiteY1" fmla="*/ 0 h 1855524"/>
                <a:gd name="connsiteX2" fmla="*/ 1614891 w 2145014"/>
                <a:gd name="connsiteY2" fmla="*/ 0 h 1855524"/>
                <a:gd name="connsiteX3" fmla="*/ 2145014 w 2145014"/>
                <a:gd name="connsiteY3" fmla="*/ 927762 h 1855524"/>
                <a:gd name="connsiteX4" fmla="*/ 1614891 w 2145014"/>
                <a:gd name="connsiteY4" fmla="*/ 1855524 h 1855524"/>
                <a:gd name="connsiteX5" fmla="*/ 530123 w 2145014"/>
                <a:gd name="connsiteY5" fmla="*/ 1855524 h 1855524"/>
                <a:gd name="connsiteX6" fmla="*/ 0 w 2145014"/>
                <a:gd name="connsiteY6" fmla="*/ 927762 h 18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014" h="1855524">
                  <a:moveTo>
                    <a:pt x="0" y="927762"/>
                  </a:moveTo>
                  <a:lnTo>
                    <a:pt x="530123" y="0"/>
                  </a:lnTo>
                  <a:lnTo>
                    <a:pt x="1614891" y="0"/>
                  </a:lnTo>
                  <a:lnTo>
                    <a:pt x="2145014" y="927762"/>
                  </a:lnTo>
                  <a:lnTo>
                    <a:pt x="1614891" y="1855524"/>
                  </a:lnTo>
                  <a:lnTo>
                    <a:pt x="530123" y="1855524"/>
                  </a:lnTo>
                  <a:lnTo>
                    <a:pt x="0" y="927762"/>
                  </a:lnTo>
                  <a:close/>
                </a:path>
              </a:pathLst>
            </a:custGeom>
            <a:noFill/>
            <a:ln w="28575">
              <a:solidFill>
                <a:schemeClr val="bg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3239" tIns="325266" rIns="373239" bIns="325266" numCol="1" spcCol="1270" anchor="ctr" anchorCtr="0">
              <a:noAutofit/>
            </a:bodyPr>
            <a:lstStyle/>
            <a:p>
              <a:pPr marL="0" lvl="0" indent="0" algn="ctr" defTabSz="622300">
                <a:lnSpc>
                  <a:spcPct val="90000"/>
                </a:lnSpc>
                <a:spcBef>
                  <a:spcPct val="0"/>
                </a:spcBef>
                <a:spcAft>
                  <a:spcPct val="35000"/>
                </a:spcAft>
                <a:buNone/>
              </a:pPr>
              <a:endParaRPr lang="sv-SE" sz="1050" b="0" kern="1200">
                <a:latin typeface="Georgia" panose="02040502050405020303" pitchFamily="18" charset="0"/>
              </a:endParaRPr>
            </a:p>
          </p:txBody>
        </p:sp>
      </p:grpSp>
    </p:spTree>
    <p:extLst>
      <p:ext uri="{BB962C8B-B14F-4D97-AF65-F5344CB8AC3E}">
        <p14:creationId xmlns:p14="http://schemas.microsoft.com/office/powerpoint/2010/main" val="32009820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58679" y="198520"/>
            <a:ext cx="9895974" cy="584775"/>
          </a:xfrm>
          <a:prstGeom prst="rect">
            <a:avLst/>
          </a:prstGeom>
          <a:noFill/>
        </p:spPr>
        <p:txBody>
          <a:bodyPr wrap="square" rtlCol="0">
            <a:spAutoFit/>
          </a:bodyPr>
          <a:lstStyle/>
          <a:p>
            <a:r>
              <a:rPr lang="sv-SE" sz="3200" b="1">
                <a:solidFill>
                  <a:srgbClr val="002060"/>
                </a:solidFill>
              </a:rPr>
              <a:t>Tydliggör vilka metoder ni behärskar och erbjuder</a:t>
            </a:r>
          </a:p>
        </p:txBody>
      </p:sp>
      <p:grpSp>
        <p:nvGrpSpPr>
          <p:cNvPr id="24" name="Grupp 23"/>
          <p:cNvGrpSpPr/>
          <p:nvPr/>
        </p:nvGrpSpPr>
        <p:grpSpPr>
          <a:xfrm>
            <a:off x="541147" y="1051106"/>
            <a:ext cx="9519044" cy="5505467"/>
            <a:chOff x="541147" y="1051106"/>
            <a:chExt cx="9519044" cy="5505467"/>
          </a:xfrm>
        </p:grpSpPr>
        <p:pic>
          <p:nvPicPr>
            <p:cNvPr id="2" name="Bildobjekt 1"/>
            <p:cNvPicPr>
              <a:picLocks noChangeAspect="1"/>
            </p:cNvPicPr>
            <p:nvPr/>
          </p:nvPicPr>
          <p:blipFill>
            <a:blip r:embed="rId2"/>
            <a:stretch>
              <a:fillRect/>
            </a:stretch>
          </p:blipFill>
          <p:spPr>
            <a:xfrm>
              <a:off x="541147" y="1051106"/>
              <a:ext cx="9519044" cy="5505467"/>
            </a:xfrm>
            <a:prstGeom prst="rect">
              <a:avLst/>
            </a:prstGeom>
          </p:spPr>
        </p:pic>
        <p:pic>
          <p:nvPicPr>
            <p:cNvPr id="4" name="Bildobjekt 3"/>
            <p:cNvPicPr>
              <a:picLocks noChangeAspect="1"/>
            </p:cNvPicPr>
            <p:nvPr/>
          </p:nvPicPr>
          <p:blipFill>
            <a:blip r:embed="rId3"/>
            <a:stretch>
              <a:fillRect/>
            </a:stretch>
          </p:blipFill>
          <p:spPr>
            <a:xfrm>
              <a:off x="679317" y="1288089"/>
              <a:ext cx="2024047" cy="499915"/>
            </a:xfrm>
            <a:prstGeom prst="rect">
              <a:avLst/>
            </a:prstGeom>
          </p:spPr>
        </p:pic>
        <p:sp>
          <p:nvSpPr>
            <p:cNvPr id="9" name="textruta 8"/>
            <p:cNvSpPr txBox="1"/>
            <p:nvPr/>
          </p:nvSpPr>
          <p:spPr>
            <a:xfrm>
              <a:off x="662507" y="4752864"/>
              <a:ext cx="2057664" cy="400110"/>
            </a:xfrm>
            <a:prstGeom prst="rect">
              <a:avLst/>
            </a:prstGeom>
            <a:solidFill>
              <a:srgbClr val="CC3399"/>
            </a:solidFill>
          </p:spPr>
          <p:txBody>
            <a:bodyPr wrap="square" rtlCol="0">
              <a:spAutoFit/>
            </a:bodyPr>
            <a:lstStyle/>
            <a:p>
              <a:pPr algn="ctr"/>
              <a:r>
                <a:rPr lang="sv-SE" sz="2000" b="1" err="1">
                  <a:solidFill>
                    <a:schemeClr val="bg1"/>
                  </a:solidFill>
                </a:rPr>
                <a:t>Influence</a:t>
              </a:r>
              <a:endParaRPr lang="sv-SE" sz="2000" b="1">
                <a:solidFill>
                  <a:schemeClr val="bg1"/>
                </a:solidFill>
              </a:endParaRPr>
            </a:p>
          </p:txBody>
        </p:sp>
        <p:sp>
          <p:nvSpPr>
            <p:cNvPr id="10" name="textruta 9"/>
            <p:cNvSpPr txBox="1"/>
            <p:nvPr/>
          </p:nvSpPr>
          <p:spPr>
            <a:xfrm>
              <a:off x="645700" y="5881515"/>
              <a:ext cx="2057664" cy="400110"/>
            </a:xfrm>
            <a:prstGeom prst="rect">
              <a:avLst/>
            </a:prstGeom>
            <a:solidFill>
              <a:srgbClr val="63A824"/>
            </a:solidFill>
          </p:spPr>
          <p:txBody>
            <a:bodyPr wrap="square" rtlCol="0">
              <a:spAutoFit/>
            </a:bodyPr>
            <a:lstStyle/>
            <a:p>
              <a:pPr algn="ctr"/>
              <a:r>
                <a:rPr lang="sv-SE" sz="2000" b="1">
                  <a:solidFill>
                    <a:schemeClr val="bg1"/>
                  </a:solidFill>
                </a:rPr>
                <a:t>Co - </a:t>
              </a:r>
              <a:r>
                <a:rPr lang="sv-SE" sz="2000" b="1" err="1">
                  <a:solidFill>
                    <a:schemeClr val="bg1"/>
                  </a:solidFill>
                </a:rPr>
                <a:t>desicion</a:t>
              </a:r>
              <a:endParaRPr lang="sv-SE" sz="2000" b="1">
                <a:solidFill>
                  <a:schemeClr val="bg1"/>
                </a:solidFill>
              </a:endParaRPr>
            </a:p>
          </p:txBody>
        </p:sp>
        <p:sp>
          <p:nvSpPr>
            <p:cNvPr id="11" name="textruta 10"/>
            <p:cNvSpPr txBox="1"/>
            <p:nvPr/>
          </p:nvSpPr>
          <p:spPr>
            <a:xfrm>
              <a:off x="679317" y="3603787"/>
              <a:ext cx="2057664" cy="400110"/>
            </a:xfrm>
            <a:prstGeom prst="rect">
              <a:avLst/>
            </a:prstGeom>
            <a:solidFill>
              <a:srgbClr val="CC6600"/>
            </a:solidFill>
          </p:spPr>
          <p:txBody>
            <a:bodyPr wrap="square" rtlCol="0">
              <a:spAutoFit/>
            </a:bodyPr>
            <a:lstStyle/>
            <a:p>
              <a:pPr algn="ctr"/>
              <a:r>
                <a:rPr lang="sv-SE" sz="2000" b="1" err="1">
                  <a:solidFill>
                    <a:schemeClr val="bg1"/>
                  </a:solidFill>
                </a:rPr>
                <a:t>Dialogue</a:t>
              </a:r>
              <a:endParaRPr lang="sv-SE" sz="2000" b="1">
                <a:solidFill>
                  <a:schemeClr val="bg1"/>
                </a:solidFill>
              </a:endParaRPr>
            </a:p>
          </p:txBody>
        </p:sp>
        <p:sp>
          <p:nvSpPr>
            <p:cNvPr id="12" name="textruta 11"/>
            <p:cNvSpPr txBox="1"/>
            <p:nvPr/>
          </p:nvSpPr>
          <p:spPr>
            <a:xfrm>
              <a:off x="645700" y="2463210"/>
              <a:ext cx="2057664" cy="400110"/>
            </a:xfrm>
            <a:prstGeom prst="rect">
              <a:avLst/>
            </a:prstGeom>
            <a:solidFill>
              <a:srgbClr val="00B0F0"/>
            </a:solidFill>
          </p:spPr>
          <p:txBody>
            <a:bodyPr wrap="square" rtlCol="0">
              <a:spAutoFit/>
            </a:bodyPr>
            <a:lstStyle/>
            <a:p>
              <a:pPr algn="ctr"/>
              <a:r>
                <a:rPr lang="sv-SE" sz="2000" b="1" err="1">
                  <a:solidFill>
                    <a:schemeClr val="bg1"/>
                  </a:solidFill>
                </a:rPr>
                <a:t>Consultation</a:t>
              </a:r>
              <a:endParaRPr lang="sv-SE" sz="2000" b="1">
                <a:solidFill>
                  <a:schemeClr val="bg1"/>
                </a:solidFill>
              </a:endParaRPr>
            </a:p>
          </p:txBody>
        </p:sp>
        <p:sp>
          <p:nvSpPr>
            <p:cNvPr id="5" name="Rektangel 4"/>
            <p:cNvSpPr/>
            <p:nvPr/>
          </p:nvSpPr>
          <p:spPr>
            <a:xfrm>
              <a:off x="3084758" y="1051108"/>
              <a:ext cx="1957261" cy="830997"/>
            </a:xfrm>
            <a:prstGeom prst="rect">
              <a:avLst/>
            </a:prstGeom>
            <a:solidFill>
              <a:schemeClr val="accent2">
                <a:lumMod val="60000"/>
                <a:lumOff val="40000"/>
              </a:schemeClr>
            </a:solidFill>
          </p:spPr>
          <p:txBody>
            <a:bodyPr wrap="square">
              <a:spAutoFit/>
            </a:bodyPr>
            <a:lstStyle/>
            <a:p>
              <a:pPr algn="ctr"/>
              <a:r>
                <a:rPr lang="en-US" sz="1600" b="1"/>
                <a:t>one-way </a:t>
              </a:r>
              <a:br>
                <a:rPr lang="en-US" sz="1600" b="1"/>
              </a:br>
              <a:r>
                <a:rPr lang="en-US" sz="1600" b="1"/>
                <a:t>communication </a:t>
              </a:r>
              <a:br>
                <a:rPr lang="en-US" sz="1600" b="1"/>
              </a:br>
              <a:r>
                <a:rPr lang="en-US" sz="1600" b="1"/>
                <a:t>Q and A</a:t>
              </a:r>
              <a:endParaRPr lang="sv-SE" sz="1600" b="1"/>
            </a:p>
          </p:txBody>
        </p:sp>
        <p:sp>
          <p:nvSpPr>
            <p:cNvPr id="13" name="Rektangel 12"/>
            <p:cNvSpPr/>
            <p:nvPr/>
          </p:nvSpPr>
          <p:spPr>
            <a:xfrm>
              <a:off x="5493248" y="1368769"/>
              <a:ext cx="1957261" cy="338554"/>
            </a:xfrm>
            <a:prstGeom prst="rect">
              <a:avLst/>
            </a:prstGeom>
            <a:solidFill>
              <a:schemeClr val="accent2">
                <a:lumMod val="60000"/>
                <a:lumOff val="40000"/>
              </a:schemeClr>
            </a:solidFill>
          </p:spPr>
          <p:txBody>
            <a:bodyPr wrap="square">
              <a:spAutoFit/>
            </a:bodyPr>
            <a:lstStyle/>
            <a:p>
              <a:pPr algn="ctr"/>
              <a:r>
                <a:rPr lang="en-US" sz="1600" b="1"/>
                <a:t>Know</a:t>
              </a:r>
              <a:endParaRPr lang="sv-SE" sz="1600" b="1"/>
            </a:p>
          </p:txBody>
        </p:sp>
        <p:sp>
          <p:nvSpPr>
            <p:cNvPr id="6" name="Rektangel 5"/>
            <p:cNvSpPr/>
            <p:nvPr/>
          </p:nvSpPr>
          <p:spPr>
            <a:xfrm>
              <a:off x="7901738" y="1051107"/>
              <a:ext cx="1896545" cy="830997"/>
            </a:xfrm>
            <a:prstGeom prst="rect">
              <a:avLst/>
            </a:prstGeom>
            <a:solidFill>
              <a:schemeClr val="accent2">
                <a:lumMod val="60000"/>
                <a:lumOff val="40000"/>
              </a:schemeClr>
            </a:solidFill>
          </p:spPr>
          <p:txBody>
            <a:bodyPr wrap="none">
              <a:spAutoFit/>
            </a:bodyPr>
            <a:lstStyle/>
            <a:p>
              <a:pPr algn="ctr"/>
              <a:r>
                <a:rPr lang="en-US" sz="1600" b="1"/>
                <a:t>Newspaper, web, </a:t>
              </a:r>
              <a:br>
                <a:rPr lang="en-US" sz="1600" b="1"/>
              </a:br>
              <a:r>
                <a:rPr lang="en-US" sz="1600" b="1"/>
                <a:t>print, </a:t>
              </a:r>
            </a:p>
            <a:p>
              <a:pPr algn="ctr"/>
              <a:r>
                <a:rPr lang="en-US" sz="1600" b="1"/>
                <a:t>grand meeting</a:t>
              </a:r>
              <a:endParaRPr lang="sv-SE" sz="1600" b="1"/>
            </a:p>
          </p:txBody>
        </p:sp>
        <p:sp>
          <p:nvSpPr>
            <p:cNvPr id="7" name="Rektangel 6"/>
            <p:cNvSpPr/>
            <p:nvPr/>
          </p:nvSpPr>
          <p:spPr>
            <a:xfrm>
              <a:off x="3084758" y="2478599"/>
              <a:ext cx="1762021" cy="369332"/>
            </a:xfrm>
            <a:prstGeom prst="rect">
              <a:avLst/>
            </a:prstGeom>
            <a:solidFill>
              <a:srgbClr val="00B0F0"/>
            </a:solidFill>
          </p:spPr>
          <p:txBody>
            <a:bodyPr wrap="none">
              <a:spAutoFit/>
            </a:bodyPr>
            <a:lstStyle/>
            <a:p>
              <a:r>
                <a:rPr lang="sv-SE" err="1"/>
                <a:t>obtaining</a:t>
              </a:r>
              <a:r>
                <a:rPr lang="sv-SE"/>
                <a:t> </a:t>
              </a:r>
              <a:r>
                <a:rPr lang="sv-SE" err="1"/>
                <a:t>views</a:t>
              </a:r>
              <a:endParaRPr lang="sv-SE"/>
            </a:p>
          </p:txBody>
        </p:sp>
        <p:sp>
          <p:nvSpPr>
            <p:cNvPr id="14" name="Rektangel 13"/>
            <p:cNvSpPr/>
            <p:nvPr/>
          </p:nvSpPr>
          <p:spPr>
            <a:xfrm>
              <a:off x="5744691" y="2478599"/>
              <a:ext cx="1032124" cy="369332"/>
            </a:xfrm>
            <a:prstGeom prst="rect">
              <a:avLst/>
            </a:prstGeom>
            <a:solidFill>
              <a:srgbClr val="00B0F0"/>
            </a:solidFill>
          </p:spPr>
          <p:txBody>
            <a:bodyPr wrap="square">
              <a:spAutoFit/>
            </a:bodyPr>
            <a:lstStyle/>
            <a:p>
              <a:pPr algn="ctr"/>
              <a:r>
                <a:rPr lang="sv-SE"/>
                <a:t>Think</a:t>
              </a:r>
            </a:p>
          </p:txBody>
        </p:sp>
        <p:sp>
          <p:nvSpPr>
            <p:cNvPr id="8" name="Rektangel 7"/>
            <p:cNvSpPr/>
            <p:nvPr/>
          </p:nvSpPr>
          <p:spPr>
            <a:xfrm>
              <a:off x="7897709" y="2197200"/>
              <a:ext cx="1729565" cy="923330"/>
            </a:xfrm>
            <a:prstGeom prst="rect">
              <a:avLst/>
            </a:prstGeom>
            <a:solidFill>
              <a:srgbClr val="00B0F0"/>
            </a:solidFill>
          </p:spPr>
          <p:txBody>
            <a:bodyPr wrap="square">
              <a:spAutoFit/>
            </a:bodyPr>
            <a:lstStyle/>
            <a:p>
              <a:pPr algn="ctr"/>
              <a:r>
                <a:rPr lang="sv-SE" err="1"/>
                <a:t>poll</a:t>
              </a:r>
              <a:endParaRPr lang="sv-SE"/>
            </a:p>
            <a:p>
              <a:pPr algn="ctr"/>
              <a:r>
                <a:rPr lang="sv-SE"/>
                <a:t>focus </a:t>
              </a:r>
              <a:r>
                <a:rPr lang="sv-SE" err="1"/>
                <a:t>group</a:t>
              </a:r>
              <a:endParaRPr lang="sv-SE"/>
            </a:p>
            <a:p>
              <a:pPr algn="ctr"/>
              <a:r>
                <a:rPr lang="sv-SE" err="1"/>
                <a:t>walk&amp;talk</a:t>
              </a:r>
              <a:endParaRPr lang="sv-SE"/>
            </a:p>
          </p:txBody>
        </p:sp>
        <p:sp>
          <p:nvSpPr>
            <p:cNvPr id="15" name="Rektangel 14"/>
            <p:cNvSpPr/>
            <p:nvPr/>
          </p:nvSpPr>
          <p:spPr>
            <a:xfrm>
              <a:off x="3107821" y="3342175"/>
              <a:ext cx="1934198" cy="923330"/>
            </a:xfrm>
            <a:prstGeom prst="rect">
              <a:avLst/>
            </a:prstGeom>
            <a:solidFill>
              <a:schemeClr val="accent3">
                <a:lumMod val="75000"/>
              </a:schemeClr>
            </a:solidFill>
          </p:spPr>
          <p:txBody>
            <a:bodyPr wrap="square">
              <a:spAutoFit/>
            </a:bodyPr>
            <a:lstStyle/>
            <a:p>
              <a:pPr algn="ctr"/>
              <a:r>
                <a:rPr lang="sv-SE" err="1"/>
                <a:t>exchange</a:t>
              </a:r>
              <a:r>
                <a:rPr lang="sv-SE"/>
                <a:t> </a:t>
              </a:r>
              <a:r>
                <a:rPr lang="sv-SE" err="1"/>
                <a:t>of</a:t>
              </a:r>
              <a:r>
                <a:rPr lang="sv-SE"/>
                <a:t> </a:t>
              </a:r>
              <a:r>
                <a:rPr lang="sv-SE" err="1"/>
                <a:t>thoughts</a:t>
              </a:r>
              <a:endParaRPr lang="sv-SE"/>
            </a:p>
            <a:p>
              <a:pPr algn="ctr"/>
              <a:r>
                <a:rPr lang="sv-SE" err="1"/>
                <a:t>recurrent</a:t>
              </a:r>
              <a:endParaRPr lang="sv-SE"/>
            </a:p>
          </p:txBody>
        </p:sp>
        <p:sp>
          <p:nvSpPr>
            <p:cNvPr id="16" name="Rektangel 15"/>
            <p:cNvSpPr/>
            <p:nvPr/>
          </p:nvSpPr>
          <p:spPr>
            <a:xfrm>
              <a:off x="5504779" y="3577950"/>
              <a:ext cx="1934198" cy="369332"/>
            </a:xfrm>
            <a:prstGeom prst="rect">
              <a:avLst/>
            </a:prstGeom>
            <a:solidFill>
              <a:schemeClr val="accent3">
                <a:lumMod val="75000"/>
              </a:schemeClr>
            </a:solidFill>
          </p:spPr>
          <p:txBody>
            <a:bodyPr wrap="square">
              <a:spAutoFit/>
            </a:bodyPr>
            <a:lstStyle/>
            <a:p>
              <a:pPr algn="ctr"/>
              <a:r>
                <a:rPr lang="sv-SE" err="1"/>
                <a:t>Reason</a:t>
              </a:r>
              <a:endParaRPr lang="sv-SE"/>
            </a:p>
          </p:txBody>
        </p:sp>
        <p:sp>
          <p:nvSpPr>
            <p:cNvPr id="17" name="Rektangel 16"/>
            <p:cNvSpPr/>
            <p:nvPr/>
          </p:nvSpPr>
          <p:spPr>
            <a:xfrm>
              <a:off x="7923905" y="3342175"/>
              <a:ext cx="1874378" cy="923330"/>
            </a:xfrm>
            <a:prstGeom prst="rect">
              <a:avLst/>
            </a:prstGeom>
            <a:solidFill>
              <a:schemeClr val="accent3">
                <a:lumMod val="75000"/>
              </a:schemeClr>
            </a:solidFill>
          </p:spPr>
          <p:txBody>
            <a:bodyPr wrap="square">
              <a:spAutoFit/>
            </a:bodyPr>
            <a:lstStyle/>
            <a:p>
              <a:pPr algn="ctr"/>
              <a:r>
                <a:rPr lang="sv-SE"/>
                <a:t>dialogue </a:t>
              </a:r>
              <a:r>
                <a:rPr lang="sv-SE" err="1"/>
                <a:t>Cafe</a:t>
              </a:r>
              <a:endParaRPr lang="sv-SE"/>
            </a:p>
            <a:p>
              <a:pPr algn="ctr"/>
              <a:r>
                <a:rPr lang="sv-SE" err="1"/>
                <a:t>counsel</a:t>
              </a:r>
              <a:endParaRPr lang="sv-SE"/>
            </a:p>
            <a:p>
              <a:pPr algn="ctr"/>
              <a:r>
                <a:rPr lang="sv-SE" err="1"/>
                <a:t>politicians</a:t>
              </a:r>
              <a:r>
                <a:rPr lang="sv-SE"/>
                <a:t> lunch</a:t>
              </a:r>
            </a:p>
          </p:txBody>
        </p:sp>
        <p:sp>
          <p:nvSpPr>
            <p:cNvPr id="18" name="Rektangel 17"/>
            <p:cNvSpPr/>
            <p:nvPr/>
          </p:nvSpPr>
          <p:spPr>
            <a:xfrm>
              <a:off x="3109107" y="4487709"/>
              <a:ext cx="1932911" cy="923330"/>
            </a:xfrm>
            <a:prstGeom prst="rect">
              <a:avLst/>
            </a:prstGeom>
            <a:solidFill>
              <a:srgbClr val="CC3399"/>
            </a:solidFill>
          </p:spPr>
          <p:txBody>
            <a:bodyPr wrap="square">
              <a:spAutoFit/>
            </a:bodyPr>
            <a:lstStyle/>
            <a:p>
              <a:pPr algn="ctr"/>
              <a:r>
                <a:rPr lang="en-US"/>
                <a:t>activities are planned and implemented</a:t>
              </a:r>
              <a:endParaRPr lang="sv-SE"/>
            </a:p>
          </p:txBody>
        </p:sp>
        <p:sp>
          <p:nvSpPr>
            <p:cNvPr id="19" name="Rektangel 18"/>
            <p:cNvSpPr/>
            <p:nvPr/>
          </p:nvSpPr>
          <p:spPr>
            <a:xfrm>
              <a:off x="5847348" y="4756172"/>
              <a:ext cx="1249060" cy="369332"/>
            </a:xfrm>
            <a:prstGeom prst="rect">
              <a:avLst/>
            </a:prstGeom>
            <a:solidFill>
              <a:srgbClr val="CC3399"/>
            </a:solidFill>
          </p:spPr>
          <p:txBody>
            <a:bodyPr wrap="none">
              <a:spAutoFit/>
            </a:bodyPr>
            <a:lstStyle/>
            <a:p>
              <a:r>
                <a:rPr lang="sv-SE" err="1"/>
                <a:t>implement</a:t>
              </a:r>
              <a:endParaRPr lang="sv-SE"/>
            </a:p>
          </p:txBody>
        </p:sp>
        <p:sp>
          <p:nvSpPr>
            <p:cNvPr id="20" name="Rektangel 19"/>
            <p:cNvSpPr/>
            <p:nvPr/>
          </p:nvSpPr>
          <p:spPr>
            <a:xfrm>
              <a:off x="7923905" y="4626208"/>
              <a:ext cx="1874378" cy="646331"/>
            </a:xfrm>
            <a:prstGeom prst="rect">
              <a:avLst/>
            </a:prstGeom>
            <a:solidFill>
              <a:srgbClr val="CC3399"/>
            </a:solidFill>
          </p:spPr>
          <p:txBody>
            <a:bodyPr wrap="square">
              <a:spAutoFit/>
            </a:bodyPr>
            <a:lstStyle/>
            <a:p>
              <a:pPr algn="ctr"/>
              <a:r>
                <a:rPr lang="sv-SE" err="1"/>
                <a:t>safety</a:t>
              </a:r>
              <a:r>
                <a:rPr lang="sv-SE"/>
                <a:t> tour</a:t>
              </a:r>
            </a:p>
            <a:p>
              <a:pPr algn="ctr"/>
              <a:r>
                <a:rPr lang="sv-SE" err="1"/>
                <a:t>consultation</a:t>
              </a:r>
              <a:endParaRPr lang="sv-SE"/>
            </a:p>
          </p:txBody>
        </p:sp>
        <p:sp>
          <p:nvSpPr>
            <p:cNvPr id="21" name="Rektangel 20"/>
            <p:cNvSpPr/>
            <p:nvPr/>
          </p:nvSpPr>
          <p:spPr>
            <a:xfrm>
              <a:off x="3174526" y="5758404"/>
              <a:ext cx="1582484" cy="646331"/>
            </a:xfrm>
            <a:prstGeom prst="rect">
              <a:avLst/>
            </a:prstGeom>
            <a:solidFill>
              <a:srgbClr val="80C10B"/>
            </a:solidFill>
          </p:spPr>
          <p:txBody>
            <a:bodyPr wrap="none">
              <a:spAutoFit/>
            </a:bodyPr>
            <a:lstStyle/>
            <a:p>
              <a:r>
                <a:rPr lang="sv-SE"/>
                <a:t>joint decision </a:t>
              </a:r>
            </a:p>
            <a:p>
              <a:r>
                <a:rPr lang="sv-SE" err="1"/>
                <a:t>making</a:t>
              </a:r>
              <a:endParaRPr lang="sv-SE"/>
            </a:p>
          </p:txBody>
        </p:sp>
        <p:sp>
          <p:nvSpPr>
            <p:cNvPr id="22" name="Rektangel 21"/>
            <p:cNvSpPr/>
            <p:nvPr/>
          </p:nvSpPr>
          <p:spPr>
            <a:xfrm>
              <a:off x="5847348" y="5912293"/>
              <a:ext cx="1095172" cy="369332"/>
            </a:xfrm>
            <a:prstGeom prst="rect">
              <a:avLst/>
            </a:prstGeom>
            <a:solidFill>
              <a:srgbClr val="80C10B"/>
            </a:solidFill>
          </p:spPr>
          <p:txBody>
            <a:bodyPr wrap="none">
              <a:spAutoFit/>
            </a:bodyPr>
            <a:lstStyle/>
            <a:p>
              <a:r>
                <a:rPr lang="sv-SE" err="1"/>
                <a:t>Decide</a:t>
              </a:r>
              <a:r>
                <a:rPr lang="sv-SE"/>
                <a:t>   </a:t>
              </a:r>
            </a:p>
          </p:txBody>
        </p:sp>
        <p:sp>
          <p:nvSpPr>
            <p:cNvPr id="23" name="Rektangel 22"/>
            <p:cNvSpPr/>
            <p:nvPr/>
          </p:nvSpPr>
          <p:spPr>
            <a:xfrm>
              <a:off x="8095170" y="5758404"/>
              <a:ext cx="1467068" cy="646331"/>
            </a:xfrm>
            <a:prstGeom prst="rect">
              <a:avLst/>
            </a:prstGeom>
            <a:solidFill>
              <a:srgbClr val="80C10B"/>
            </a:solidFill>
          </p:spPr>
          <p:txBody>
            <a:bodyPr wrap="none">
              <a:spAutoFit/>
            </a:bodyPr>
            <a:lstStyle/>
            <a:p>
              <a:pPr algn="ctr"/>
              <a:r>
                <a:rPr lang="sv-SE" err="1"/>
                <a:t>Participatory</a:t>
              </a:r>
              <a:endParaRPr lang="sv-SE"/>
            </a:p>
            <a:p>
              <a:pPr algn="ctr"/>
              <a:r>
                <a:rPr lang="sv-SE"/>
                <a:t>Budget</a:t>
              </a:r>
            </a:p>
          </p:txBody>
        </p:sp>
      </p:grpSp>
    </p:spTree>
    <p:extLst>
      <p:ext uri="{BB962C8B-B14F-4D97-AF65-F5344CB8AC3E}">
        <p14:creationId xmlns:p14="http://schemas.microsoft.com/office/powerpoint/2010/main" val="3140471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 18"/>
          <p:cNvGrpSpPr/>
          <p:nvPr/>
        </p:nvGrpSpPr>
        <p:grpSpPr>
          <a:xfrm>
            <a:off x="364704" y="2129246"/>
            <a:ext cx="11129344" cy="3308899"/>
            <a:chOff x="364704" y="2129246"/>
            <a:chExt cx="11129344" cy="3308899"/>
          </a:xfrm>
        </p:grpSpPr>
        <p:grpSp>
          <p:nvGrpSpPr>
            <p:cNvPr id="10" name="Grupp 9"/>
            <p:cNvGrpSpPr/>
            <p:nvPr/>
          </p:nvGrpSpPr>
          <p:grpSpPr>
            <a:xfrm>
              <a:off x="364704" y="2129246"/>
              <a:ext cx="11129344" cy="3238374"/>
              <a:chOff x="370680" y="2266704"/>
              <a:chExt cx="11129344" cy="3238374"/>
            </a:xfrm>
          </p:grpSpPr>
          <p:pic>
            <p:nvPicPr>
              <p:cNvPr id="2" name="Bildobjekt 1"/>
              <p:cNvPicPr>
                <a:picLocks noChangeAspect="1"/>
              </p:cNvPicPr>
              <p:nvPr/>
            </p:nvPicPr>
            <p:blipFill rotWithShape="1">
              <a:blip r:embed="rId2"/>
              <a:srcRect t="3037"/>
              <a:stretch/>
            </p:blipFill>
            <p:spPr>
              <a:xfrm>
                <a:off x="382632" y="2266705"/>
                <a:ext cx="11117392" cy="3238373"/>
              </a:xfrm>
              <a:prstGeom prst="rect">
                <a:avLst/>
              </a:prstGeom>
            </p:spPr>
          </p:pic>
          <p:sp>
            <p:nvSpPr>
              <p:cNvPr id="5" name="Rektangel 4"/>
              <p:cNvSpPr/>
              <p:nvPr/>
            </p:nvSpPr>
            <p:spPr>
              <a:xfrm>
                <a:off x="370680" y="2266704"/>
                <a:ext cx="2910402" cy="89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 name="Grupp 8"/>
              <p:cNvGrpSpPr/>
              <p:nvPr/>
            </p:nvGrpSpPr>
            <p:grpSpPr>
              <a:xfrm>
                <a:off x="622955" y="2510116"/>
                <a:ext cx="2313454" cy="651435"/>
                <a:chOff x="784319" y="2112682"/>
                <a:chExt cx="2313454" cy="651435"/>
              </a:xfrm>
            </p:grpSpPr>
            <p:sp>
              <p:nvSpPr>
                <p:cNvPr id="7" name="Våg 6"/>
                <p:cNvSpPr/>
                <p:nvPr/>
              </p:nvSpPr>
              <p:spPr>
                <a:xfrm>
                  <a:off x="784319" y="2112682"/>
                  <a:ext cx="2269657" cy="651435"/>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784319" y="2253734"/>
                  <a:ext cx="2313454" cy="369332"/>
                </a:xfrm>
                <a:prstGeom prst="rect">
                  <a:avLst/>
                </a:prstGeom>
              </p:spPr>
              <p:txBody>
                <a:bodyPr wrap="none">
                  <a:spAutoFit/>
                </a:bodyPr>
                <a:lstStyle/>
                <a:p>
                  <a:r>
                    <a:rPr lang="sv-SE" err="1"/>
                    <a:t>Hear</a:t>
                  </a:r>
                  <a:r>
                    <a:rPr lang="sv-SE"/>
                    <a:t> </a:t>
                  </a:r>
                  <a:r>
                    <a:rPr lang="sv-SE" err="1"/>
                    <a:t>about</a:t>
                  </a:r>
                  <a:r>
                    <a:rPr lang="sv-SE"/>
                    <a:t> the </a:t>
                  </a:r>
                  <a:r>
                    <a:rPr lang="sv-SE" err="1"/>
                    <a:t>issue</a:t>
                  </a:r>
                  <a:endParaRPr lang="sv-SE"/>
                </a:p>
              </p:txBody>
            </p:sp>
          </p:grpSp>
        </p:grpSp>
        <p:sp>
          <p:nvSpPr>
            <p:cNvPr id="18" name="Rektangel 17"/>
            <p:cNvSpPr/>
            <p:nvPr/>
          </p:nvSpPr>
          <p:spPr>
            <a:xfrm>
              <a:off x="519954" y="4791814"/>
              <a:ext cx="9986682"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1934910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 9"/>
          <p:cNvGrpSpPr/>
          <p:nvPr/>
        </p:nvGrpSpPr>
        <p:grpSpPr>
          <a:xfrm>
            <a:off x="419183" y="2032001"/>
            <a:ext cx="11031735" cy="3414119"/>
            <a:chOff x="419183" y="2032001"/>
            <a:chExt cx="11031735" cy="3414119"/>
          </a:xfrm>
        </p:grpSpPr>
        <p:pic>
          <p:nvPicPr>
            <p:cNvPr id="2" name="Bildobjekt 1"/>
            <p:cNvPicPr>
              <a:picLocks noChangeAspect="1"/>
            </p:cNvPicPr>
            <p:nvPr/>
          </p:nvPicPr>
          <p:blipFill>
            <a:blip r:embed="rId2"/>
            <a:stretch>
              <a:fillRect/>
            </a:stretch>
          </p:blipFill>
          <p:spPr>
            <a:xfrm>
              <a:off x="419183" y="2123267"/>
              <a:ext cx="11031735" cy="3165910"/>
            </a:xfrm>
            <a:prstGeom prst="rect">
              <a:avLst/>
            </a:prstGeom>
          </p:spPr>
        </p:pic>
        <p:grpSp>
          <p:nvGrpSpPr>
            <p:cNvPr id="3" name="Grupp 2"/>
            <p:cNvGrpSpPr/>
            <p:nvPr/>
          </p:nvGrpSpPr>
          <p:grpSpPr>
            <a:xfrm>
              <a:off x="2032000" y="2032001"/>
              <a:ext cx="3514164" cy="1148696"/>
              <a:chOff x="1978212" y="1452281"/>
              <a:chExt cx="3514164" cy="814421"/>
            </a:xfrm>
          </p:grpSpPr>
          <p:sp>
            <p:nvSpPr>
              <p:cNvPr id="4" name="Våg 3"/>
              <p:cNvSpPr/>
              <p:nvPr/>
            </p:nvSpPr>
            <p:spPr>
              <a:xfrm>
                <a:off x="1978212" y="1452281"/>
                <a:ext cx="3514164" cy="814421"/>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2049930" y="1674826"/>
                <a:ext cx="3275106" cy="369332"/>
              </a:xfrm>
              <a:prstGeom prst="rect">
                <a:avLst/>
              </a:prstGeom>
            </p:spPr>
            <p:txBody>
              <a:bodyPr wrap="square">
                <a:spAutoFit/>
              </a:bodyPr>
              <a:lstStyle/>
              <a:p>
                <a:r>
                  <a:rPr lang="en-US"/>
                  <a:t>Getting interested in the issue</a:t>
                </a:r>
                <a:endParaRPr lang="sv-SE"/>
              </a:p>
            </p:txBody>
          </p:sp>
        </p:grpSp>
        <p:sp>
          <p:nvSpPr>
            <p:cNvPr id="9" name="Rektangel 8"/>
            <p:cNvSpPr/>
            <p:nvPr/>
          </p:nvSpPr>
          <p:spPr>
            <a:xfrm>
              <a:off x="508001" y="4799789"/>
              <a:ext cx="9986682"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121602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 8"/>
          <p:cNvGrpSpPr/>
          <p:nvPr/>
        </p:nvGrpSpPr>
        <p:grpSpPr>
          <a:xfrm>
            <a:off x="466165" y="2011972"/>
            <a:ext cx="10942918" cy="3444102"/>
            <a:chOff x="466165" y="2011972"/>
            <a:chExt cx="10942918" cy="3444102"/>
          </a:xfrm>
        </p:grpSpPr>
        <p:grpSp>
          <p:nvGrpSpPr>
            <p:cNvPr id="7" name="Grupp 6"/>
            <p:cNvGrpSpPr/>
            <p:nvPr/>
          </p:nvGrpSpPr>
          <p:grpSpPr>
            <a:xfrm>
              <a:off x="466165" y="2011972"/>
              <a:ext cx="10942918" cy="3319042"/>
              <a:chOff x="378783" y="2011972"/>
              <a:chExt cx="11078112" cy="3319042"/>
            </a:xfrm>
          </p:grpSpPr>
          <p:pic>
            <p:nvPicPr>
              <p:cNvPr id="2" name="Bildobjekt 1"/>
              <p:cNvPicPr>
                <a:picLocks noChangeAspect="1"/>
              </p:cNvPicPr>
              <p:nvPr/>
            </p:nvPicPr>
            <p:blipFill>
              <a:blip r:embed="rId2"/>
              <a:stretch>
                <a:fillRect/>
              </a:stretch>
            </p:blipFill>
            <p:spPr>
              <a:xfrm>
                <a:off x="378783" y="2079393"/>
                <a:ext cx="11078112" cy="3251621"/>
              </a:xfrm>
              <a:prstGeom prst="rect">
                <a:avLst/>
              </a:prstGeom>
            </p:spPr>
          </p:pic>
          <p:sp>
            <p:nvSpPr>
              <p:cNvPr id="4" name="Våg 3"/>
              <p:cNvSpPr/>
              <p:nvPr/>
            </p:nvSpPr>
            <p:spPr>
              <a:xfrm>
                <a:off x="3436471" y="2011972"/>
                <a:ext cx="3400612" cy="1159435"/>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p:cNvSpPr/>
              <p:nvPr/>
            </p:nvSpPr>
            <p:spPr>
              <a:xfrm>
                <a:off x="3557353" y="2407023"/>
                <a:ext cx="3057247" cy="369332"/>
              </a:xfrm>
              <a:prstGeom prst="rect">
                <a:avLst/>
              </a:prstGeom>
            </p:spPr>
            <p:txBody>
              <a:bodyPr wrap="none">
                <a:spAutoFit/>
              </a:bodyPr>
              <a:lstStyle/>
              <a:p>
                <a:r>
                  <a:rPr lang="sv-SE" err="1"/>
                  <a:t>Reads</a:t>
                </a:r>
                <a:r>
                  <a:rPr lang="sv-SE"/>
                  <a:t>, listens </a:t>
                </a:r>
                <a:r>
                  <a:rPr lang="sv-SE" err="1"/>
                  <a:t>more</a:t>
                </a:r>
                <a:r>
                  <a:rPr lang="sv-SE"/>
                  <a:t> </a:t>
                </a:r>
                <a:r>
                  <a:rPr lang="sv-SE" err="1"/>
                  <a:t>actively</a:t>
                </a:r>
                <a:endParaRPr lang="sv-SE"/>
              </a:p>
            </p:txBody>
          </p:sp>
        </p:grpSp>
        <p:sp>
          <p:nvSpPr>
            <p:cNvPr id="8" name="Rektangel 7"/>
            <p:cNvSpPr/>
            <p:nvPr/>
          </p:nvSpPr>
          <p:spPr>
            <a:xfrm>
              <a:off x="531906" y="4809743"/>
              <a:ext cx="9932894"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3062826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 8"/>
          <p:cNvGrpSpPr/>
          <p:nvPr/>
        </p:nvGrpSpPr>
        <p:grpSpPr>
          <a:xfrm>
            <a:off x="425040" y="2176211"/>
            <a:ext cx="11043807" cy="3340071"/>
            <a:chOff x="425040" y="2176211"/>
            <a:chExt cx="11043807" cy="3340071"/>
          </a:xfrm>
        </p:grpSpPr>
        <p:sp>
          <p:nvSpPr>
            <p:cNvPr id="6" name="Våg 5"/>
            <p:cNvSpPr/>
            <p:nvPr/>
          </p:nvSpPr>
          <p:spPr>
            <a:xfrm>
              <a:off x="4888753" y="2176211"/>
              <a:ext cx="2910541" cy="98014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Bildobjekt 1"/>
            <p:cNvPicPr>
              <a:picLocks noChangeAspect="1"/>
            </p:cNvPicPr>
            <p:nvPr/>
          </p:nvPicPr>
          <p:blipFill rotWithShape="1">
            <a:blip r:embed="rId2"/>
            <a:srcRect b="3689"/>
            <a:stretch/>
          </p:blipFill>
          <p:spPr>
            <a:xfrm>
              <a:off x="425040" y="2176211"/>
              <a:ext cx="11043807" cy="3340071"/>
            </a:xfrm>
            <a:prstGeom prst="rect">
              <a:avLst/>
            </a:prstGeom>
          </p:spPr>
        </p:pic>
        <p:sp>
          <p:nvSpPr>
            <p:cNvPr id="7" name="Våg 6"/>
            <p:cNvSpPr/>
            <p:nvPr/>
          </p:nvSpPr>
          <p:spPr>
            <a:xfrm>
              <a:off x="4763248" y="2176211"/>
              <a:ext cx="2832847" cy="925577"/>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4990352" y="2369688"/>
              <a:ext cx="2707342" cy="369332"/>
            </a:xfrm>
            <a:prstGeom prst="rect">
              <a:avLst/>
            </a:prstGeom>
          </p:spPr>
          <p:txBody>
            <a:bodyPr wrap="square">
              <a:spAutoFit/>
            </a:bodyPr>
            <a:lstStyle/>
            <a:p>
              <a:r>
                <a:rPr lang="sv-SE"/>
                <a:t>Feeling </a:t>
              </a:r>
              <a:r>
                <a:rPr lang="sv-SE" err="1"/>
                <a:t>concerned</a:t>
              </a:r>
              <a:endParaRPr lang="sv-SE"/>
            </a:p>
          </p:txBody>
        </p:sp>
        <p:sp>
          <p:nvSpPr>
            <p:cNvPr id="8" name="Rektangel 7"/>
            <p:cNvSpPr/>
            <p:nvPr/>
          </p:nvSpPr>
          <p:spPr>
            <a:xfrm>
              <a:off x="519954" y="4791814"/>
              <a:ext cx="9986682"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3000213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p:nvPr/>
        </p:nvGrpSpPr>
        <p:grpSpPr>
          <a:xfrm>
            <a:off x="490091" y="2020047"/>
            <a:ext cx="10948853" cy="3414049"/>
            <a:chOff x="490091" y="2020047"/>
            <a:chExt cx="10948853" cy="3414049"/>
          </a:xfrm>
        </p:grpSpPr>
        <p:pic>
          <p:nvPicPr>
            <p:cNvPr id="4" name="Bildobjekt 3"/>
            <p:cNvPicPr>
              <a:picLocks noChangeAspect="1"/>
            </p:cNvPicPr>
            <p:nvPr/>
          </p:nvPicPr>
          <p:blipFill>
            <a:blip r:embed="rId2"/>
            <a:stretch>
              <a:fillRect/>
            </a:stretch>
          </p:blipFill>
          <p:spPr>
            <a:xfrm>
              <a:off x="490091" y="2111774"/>
              <a:ext cx="10948853" cy="3230595"/>
            </a:xfrm>
            <a:prstGeom prst="rect">
              <a:avLst/>
            </a:prstGeom>
          </p:spPr>
        </p:pic>
        <p:sp>
          <p:nvSpPr>
            <p:cNvPr id="6" name="Våg 5"/>
            <p:cNvSpPr/>
            <p:nvPr/>
          </p:nvSpPr>
          <p:spPr>
            <a:xfrm>
              <a:off x="6287244" y="2020047"/>
              <a:ext cx="3006164" cy="1081741"/>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6239436" y="2326056"/>
              <a:ext cx="3161553" cy="369332"/>
            </a:xfrm>
            <a:prstGeom prst="rect">
              <a:avLst/>
            </a:prstGeom>
          </p:spPr>
          <p:txBody>
            <a:bodyPr wrap="square">
              <a:spAutoFit/>
            </a:bodyPr>
            <a:lstStyle/>
            <a:p>
              <a:r>
                <a:rPr lang="en-US"/>
                <a:t>Looking for more information</a:t>
              </a:r>
              <a:endParaRPr lang="sv-SE"/>
            </a:p>
          </p:txBody>
        </p:sp>
        <p:sp>
          <p:nvSpPr>
            <p:cNvPr id="7" name="Rektangel 6"/>
            <p:cNvSpPr/>
            <p:nvPr/>
          </p:nvSpPr>
          <p:spPr>
            <a:xfrm>
              <a:off x="549834" y="4787765"/>
              <a:ext cx="9956801"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1642085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p:nvPr/>
        </p:nvGrpSpPr>
        <p:grpSpPr>
          <a:xfrm>
            <a:off x="472140" y="2043952"/>
            <a:ext cx="10984755" cy="3596342"/>
            <a:chOff x="472140" y="2043952"/>
            <a:chExt cx="10984755" cy="3596342"/>
          </a:xfrm>
        </p:grpSpPr>
        <p:pic>
          <p:nvPicPr>
            <p:cNvPr id="4" name="Bildobjekt 3"/>
            <p:cNvPicPr>
              <a:picLocks noChangeAspect="1"/>
            </p:cNvPicPr>
            <p:nvPr/>
          </p:nvPicPr>
          <p:blipFill>
            <a:blip r:embed="rId2"/>
            <a:stretch>
              <a:fillRect/>
            </a:stretch>
          </p:blipFill>
          <p:spPr>
            <a:xfrm>
              <a:off x="472140" y="2228758"/>
              <a:ext cx="10984755" cy="3411536"/>
            </a:xfrm>
            <a:prstGeom prst="rect">
              <a:avLst/>
            </a:prstGeom>
          </p:spPr>
        </p:pic>
        <p:sp>
          <p:nvSpPr>
            <p:cNvPr id="6" name="Våg 5"/>
            <p:cNvSpPr/>
            <p:nvPr/>
          </p:nvSpPr>
          <p:spPr>
            <a:xfrm>
              <a:off x="8014447" y="2043952"/>
              <a:ext cx="2755153" cy="1111624"/>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8045777" y="2415098"/>
              <a:ext cx="2723823" cy="369332"/>
            </a:xfrm>
            <a:prstGeom prst="rect">
              <a:avLst/>
            </a:prstGeom>
          </p:spPr>
          <p:txBody>
            <a:bodyPr wrap="none">
              <a:spAutoFit/>
            </a:bodyPr>
            <a:lstStyle/>
            <a:p>
              <a:r>
                <a:rPr lang="sv-SE" err="1"/>
                <a:t>Considering</a:t>
              </a:r>
              <a:r>
                <a:rPr lang="sv-SE"/>
                <a:t> participation</a:t>
              </a:r>
            </a:p>
          </p:txBody>
        </p:sp>
        <p:sp>
          <p:nvSpPr>
            <p:cNvPr id="7" name="Rektangel 6"/>
            <p:cNvSpPr/>
            <p:nvPr/>
          </p:nvSpPr>
          <p:spPr>
            <a:xfrm>
              <a:off x="549836" y="4856371"/>
              <a:ext cx="9986682"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4038392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p:nvPr/>
        </p:nvGrpSpPr>
        <p:grpSpPr>
          <a:xfrm>
            <a:off x="423735" y="2152630"/>
            <a:ext cx="11376806" cy="3316853"/>
            <a:chOff x="423735" y="2152630"/>
            <a:chExt cx="11376806" cy="3316853"/>
          </a:xfrm>
        </p:grpSpPr>
        <p:pic>
          <p:nvPicPr>
            <p:cNvPr id="4" name="Bildobjekt 3"/>
            <p:cNvPicPr>
              <a:picLocks noChangeAspect="1"/>
            </p:cNvPicPr>
            <p:nvPr/>
          </p:nvPicPr>
          <p:blipFill>
            <a:blip r:embed="rId2"/>
            <a:stretch>
              <a:fillRect/>
            </a:stretch>
          </p:blipFill>
          <p:spPr>
            <a:xfrm>
              <a:off x="423735" y="2152630"/>
              <a:ext cx="11104877" cy="3295429"/>
            </a:xfrm>
            <a:prstGeom prst="rect">
              <a:avLst/>
            </a:prstGeom>
          </p:spPr>
        </p:pic>
        <p:sp>
          <p:nvSpPr>
            <p:cNvPr id="6" name="Våg 5"/>
            <p:cNvSpPr/>
            <p:nvPr/>
          </p:nvSpPr>
          <p:spPr>
            <a:xfrm>
              <a:off x="10273553" y="2152630"/>
              <a:ext cx="1526988" cy="949158"/>
            </a:xfrm>
            <a:prstGeom prst="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10341985" y="2442543"/>
              <a:ext cx="1390124" cy="369332"/>
            </a:xfrm>
            <a:prstGeom prst="rect">
              <a:avLst/>
            </a:prstGeom>
          </p:spPr>
          <p:txBody>
            <a:bodyPr wrap="none">
              <a:spAutoFit/>
            </a:bodyPr>
            <a:lstStyle/>
            <a:p>
              <a:r>
                <a:rPr lang="sv-SE" err="1"/>
                <a:t>Participates</a:t>
              </a:r>
              <a:endParaRPr lang="sv-SE"/>
            </a:p>
          </p:txBody>
        </p:sp>
        <p:sp>
          <p:nvSpPr>
            <p:cNvPr id="7" name="Rektangel 6"/>
            <p:cNvSpPr/>
            <p:nvPr/>
          </p:nvSpPr>
          <p:spPr>
            <a:xfrm>
              <a:off x="513977" y="4823152"/>
              <a:ext cx="9986682" cy="646331"/>
            </a:xfrm>
            <a:prstGeom prst="rect">
              <a:avLst/>
            </a:prstGeom>
            <a:solidFill>
              <a:schemeClr val="tx2">
                <a:lumMod val="40000"/>
                <a:lumOff val="60000"/>
              </a:schemeClr>
            </a:solidFill>
          </p:spPr>
          <p:txBody>
            <a:bodyPr wrap="square">
              <a:spAutoFit/>
            </a:bodyPr>
            <a:lstStyle/>
            <a:p>
              <a:endParaRPr lang="en-US"/>
            </a:p>
            <a:p>
              <a:r>
                <a:rPr lang="en-US"/>
                <a:t>General information 		 Targeted info 			           Personal impact</a:t>
              </a:r>
              <a:endParaRPr lang="sv-SE"/>
            </a:p>
          </p:txBody>
        </p:sp>
      </p:grpSp>
    </p:spTree>
    <p:extLst>
      <p:ext uri="{BB962C8B-B14F-4D97-AF65-F5344CB8AC3E}">
        <p14:creationId xmlns:p14="http://schemas.microsoft.com/office/powerpoint/2010/main" val="1799350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841791" y="726237"/>
            <a:ext cx="8953516" cy="5447151"/>
            <a:chOff x="1679279" y="598050"/>
            <a:chExt cx="8953516" cy="5447151"/>
          </a:xfrm>
        </p:grpSpPr>
        <p:sp>
          <p:nvSpPr>
            <p:cNvPr id="7" name="textruta 6"/>
            <p:cNvSpPr txBox="1">
              <a:spLocks noChangeArrowheads="1"/>
            </p:cNvSpPr>
            <p:nvPr/>
          </p:nvSpPr>
          <p:spPr bwMode="auto">
            <a:xfrm>
              <a:off x="3537875" y="1486526"/>
              <a:ext cx="4378891" cy="954107"/>
            </a:xfrm>
            <a:prstGeom prst="rect">
              <a:avLst/>
            </a:prstGeom>
            <a:noFill/>
            <a:ln w="9525">
              <a:noFill/>
              <a:miter lim="800000"/>
              <a:headEnd/>
              <a:tailEnd/>
            </a:ln>
          </p:spPr>
          <p:txBody>
            <a:bodyPr wrap="none">
              <a:spAutoFit/>
            </a:bodyPr>
            <a:lstStyle/>
            <a:p>
              <a:pPr algn="ctr"/>
              <a:r>
                <a:rPr lang="en-US" sz="2400" b="1"/>
                <a:t>Globalization</a:t>
              </a:r>
            </a:p>
            <a:p>
              <a:pPr algn="ctr"/>
              <a:r>
                <a:rPr lang="en-US" sz="1600"/>
                <a:t>Increased mobility, increased contact surfaces</a:t>
              </a:r>
            </a:p>
            <a:p>
              <a:pPr algn="ctr"/>
              <a:r>
                <a:rPr lang="en-US" sz="1600"/>
                <a:t>Economy-east / south / BRICs</a:t>
              </a:r>
              <a:endParaRPr lang="sv-SE" sz="1600"/>
            </a:p>
          </p:txBody>
        </p:sp>
        <p:sp>
          <p:nvSpPr>
            <p:cNvPr id="9" name="textruta 8"/>
            <p:cNvSpPr txBox="1">
              <a:spLocks noChangeArrowheads="1"/>
            </p:cNvSpPr>
            <p:nvPr/>
          </p:nvSpPr>
          <p:spPr bwMode="auto">
            <a:xfrm>
              <a:off x="7408836" y="4725436"/>
              <a:ext cx="3223959" cy="1200329"/>
            </a:xfrm>
            <a:prstGeom prst="rect">
              <a:avLst/>
            </a:prstGeom>
            <a:noFill/>
            <a:ln w="9525">
              <a:noFill/>
              <a:miter lim="800000"/>
              <a:headEnd/>
              <a:tailEnd/>
            </a:ln>
          </p:spPr>
          <p:txBody>
            <a:bodyPr wrap="none">
              <a:spAutoFit/>
            </a:bodyPr>
            <a:lstStyle/>
            <a:p>
              <a:pPr algn="ctr"/>
              <a:r>
                <a:rPr lang="sv-SE" sz="2400" b="1"/>
                <a:t>Transnationell </a:t>
              </a:r>
            </a:p>
            <a:p>
              <a:pPr algn="ctr"/>
              <a:r>
                <a:rPr lang="sv-SE" sz="2400" b="1"/>
                <a:t>migration</a:t>
              </a:r>
            </a:p>
            <a:p>
              <a:pPr algn="ctr"/>
              <a:r>
                <a:rPr lang="en-US" sz="1200" b="1"/>
                <a:t>People in transit - with their everyday life </a:t>
              </a:r>
              <a:br>
                <a:rPr lang="en-US" sz="1200" b="1"/>
              </a:br>
              <a:r>
                <a:rPr lang="en-US" sz="1200" b="1"/>
                <a:t>in several places at the same time</a:t>
              </a:r>
              <a:endParaRPr lang="sv-SE" sz="1200" b="1"/>
            </a:p>
          </p:txBody>
        </p:sp>
        <p:sp>
          <p:nvSpPr>
            <p:cNvPr id="11" name="textruta 10"/>
            <p:cNvSpPr txBox="1"/>
            <p:nvPr/>
          </p:nvSpPr>
          <p:spPr>
            <a:xfrm>
              <a:off x="1679279" y="5398870"/>
              <a:ext cx="2787944" cy="646331"/>
            </a:xfrm>
            <a:prstGeom prst="rect">
              <a:avLst/>
            </a:prstGeom>
            <a:noFill/>
          </p:spPr>
          <p:txBody>
            <a:bodyPr wrap="none" rtlCol="0">
              <a:spAutoFit/>
            </a:bodyPr>
            <a:lstStyle/>
            <a:p>
              <a:pPr algn="ctr"/>
              <a:r>
                <a:rPr lang="en-US" sz="1200" b="1"/>
                <a:t>The increasing role of cities</a:t>
              </a:r>
            </a:p>
            <a:p>
              <a:pPr algn="ctr"/>
              <a:r>
                <a:rPr lang="en-US" sz="1200" b="1"/>
                <a:t>The pace, the gaps and the</a:t>
              </a:r>
            </a:p>
            <a:p>
              <a:pPr algn="ctr"/>
              <a:r>
                <a:rPr lang="en-US" sz="1200" b="1"/>
                <a:t>  the changing geography of misery</a:t>
              </a:r>
              <a:endParaRPr lang="sv-SE" sz="1200" b="1"/>
            </a:p>
          </p:txBody>
        </p:sp>
        <p:cxnSp>
          <p:nvCxnSpPr>
            <p:cNvPr id="17" name="Rak pil 16"/>
            <p:cNvCxnSpPr/>
            <p:nvPr/>
          </p:nvCxnSpPr>
          <p:spPr>
            <a:xfrm>
              <a:off x="6672064" y="2407072"/>
              <a:ext cx="1984044" cy="22771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Rak pil 22"/>
            <p:cNvCxnSpPr/>
            <p:nvPr/>
          </p:nvCxnSpPr>
          <p:spPr>
            <a:xfrm flipH="1">
              <a:off x="2982520" y="2502591"/>
              <a:ext cx="1614353" cy="22771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Rak pil 25"/>
            <p:cNvCxnSpPr/>
            <p:nvPr/>
          </p:nvCxnSpPr>
          <p:spPr>
            <a:xfrm flipH="1">
              <a:off x="4165756" y="5085184"/>
              <a:ext cx="351442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4120283" y="2924945"/>
              <a:ext cx="3225563" cy="954107"/>
            </a:xfrm>
            <a:prstGeom prst="rect">
              <a:avLst/>
            </a:prstGeom>
            <a:noFill/>
          </p:spPr>
          <p:txBody>
            <a:bodyPr wrap="none" rtlCol="0">
              <a:spAutoFit/>
            </a:bodyPr>
            <a:lstStyle/>
            <a:p>
              <a:pPr algn="ctr"/>
              <a:r>
                <a:rPr lang="en-US" sz="1400" b="1" i="1"/>
                <a:t>Society's increased diversity and</a:t>
              </a:r>
            </a:p>
            <a:p>
              <a:pPr algn="ctr"/>
              <a:r>
                <a:rPr lang="en-US" sz="1400" b="1" i="1"/>
                <a:t>people's varying</a:t>
              </a:r>
            </a:p>
            <a:p>
              <a:pPr algn="ctr"/>
              <a:r>
                <a:rPr lang="en-US" sz="1400" b="1" i="1"/>
                <a:t>socio-economic conditions</a:t>
              </a:r>
            </a:p>
            <a:p>
              <a:pPr algn="ctr"/>
              <a:r>
                <a:rPr lang="en-US" sz="1400" b="1" i="1"/>
                <a:t>in an increasingly intertwined world</a:t>
              </a:r>
              <a:endParaRPr lang="sv-SE" sz="1400" b="1" i="1"/>
            </a:p>
          </p:txBody>
        </p:sp>
        <p:sp>
          <p:nvSpPr>
            <p:cNvPr id="16" name="textruta 15"/>
            <p:cNvSpPr txBox="1"/>
            <p:nvPr/>
          </p:nvSpPr>
          <p:spPr>
            <a:xfrm>
              <a:off x="3789695" y="3879052"/>
              <a:ext cx="3945352" cy="584775"/>
            </a:xfrm>
            <a:prstGeom prst="rect">
              <a:avLst/>
            </a:prstGeom>
            <a:noFill/>
          </p:spPr>
          <p:txBody>
            <a:bodyPr wrap="square" rtlCol="0">
              <a:spAutoFit/>
            </a:bodyPr>
            <a:lstStyle/>
            <a:p>
              <a:pPr algn="ctr"/>
              <a:r>
                <a:rPr lang="en-US" sz="1600" b="1"/>
                <a:t>brings challenges to social trust and social sustainability at the local level</a:t>
              </a:r>
              <a:endParaRPr lang="sv-SE" sz="1600" b="1"/>
            </a:p>
          </p:txBody>
        </p:sp>
        <p:sp>
          <p:nvSpPr>
            <p:cNvPr id="18" name="textruta 17"/>
            <p:cNvSpPr txBox="1"/>
            <p:nvPr/>
          </p:nvSpPr>
          <p:spPr>
            <a:xfrm>
              <a:off x="3513489" y="598050"/>
              <a:ext cx="4818947" cy="523220"/>
            </a:xfrm>
            <a:prstGeom prst="rect">
              <a:avLst/>
            </a:prstGeom>
            <a:noFill/>
          </p:spPr>
          <p:txBody>
            <a:bodyPr wrap="none" rtlCol="0">
              <a:spAutoFit/>
            </a:bodyPr>
            <a:lstStyle/>
            <a:p>
              <a:pPr algn="ctr"/>
              <a:r>
                <a:rPr lang="en-US" sz="2800" b="1">
                  <a:cs typeface="Arial" charset="0"/>
                </a:rPr>
                <a:t>Three challenges we know </a:t>
              </a:r>
              <a:endParaRPr lang="sv-SE">
                <a:solidFill>
                  <a:srgbClr val="7030A0"/>
                </a:solidFill>
              </a:endParaRPr>
            </a:p>
          </p:txBody>
        </p:sp>
        <p:sp>
          <p:nvSpPr>
            <p:cNvPr id="3" name="textruta 2"/>
            <p:cNvSpPr txBox="1"/>
            <p:nvPr/>
          </p:nvSpPr>
          <p:spPr>
            <a:xfrm>
              <a:off x="2031940" y="4893973"/>
              <a:ext cx="2047355" cy="461665"/>
            </a:xfrm>
            <a:prstGeom prst="rect">
              <a:avLst/>
            </a:prstGeom>
            <a:noFill/>
          </p:spPr>
          <p:txBody>
            <a:bodyPr wrap="none" rtlCol="0">
              <a:spAutoFit/>
            </a:bodyPr>
            <a:lstStyle/>
            <a:p>
              <a:r>
                <a:rPr lang="sv-SE" sz="2400" b="1" err="1"/>
                <a:t>Urbanization</a:t>
              </a:r>
              <a:endParaRPr lang="sv-SE" sz="2400"/>
            </a:p>
          </p:txBody>
        </p:sp>
      </p:grpSp>
    </p:spTree>
    <p:extLst>
      <p:ext uri="{BB962C8B-B14F-4D97-AF65-F5344CB8AC3E}">
        <p14:creationId xmlns:p14="http://schemas.microsoft.com/office/powerpoint/2010/main" val="183118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5408"/>
          <a:stretch/>
        </p:blipFill>
        <p:spPr>
          <a:xfrm>
            <a:off x="5683624" y="150139"/>
            <a:ext cx="4828988" cy="5355031"/>
          </a:xfrm>
          <a:prstGeom prst="rect">
            <a:avLst/>
          </a:prstGeom>
        </p:spPr>
      </p:pic>
      <p:sp>
        <p:nvSpPr>
          <p:cNvPr id="4" name="Rektangel 3"/>
          <p:cNvSpPr/>
          <p:nvPr/>
        </p:nvSpPr>
        <p:spPr>
          <a:xfrm>
            <a:off x="422373" y="3179366"/>
            <a:ext cx="5085976" cy="3170099"/>
          </a:xfrm>
          <a:prstGeom prst="rect">
            <a:avLst/>
          </a:prstGeom>
          <a:solidFill>
            <a:schemeClr val="accent2">
              <a:lumMod val="40000"/>
              <a:lumOff val="60000"/>
            </a:schemeClr>
          </a:solidFill>
          <a:ln>
            <a:solidFill>
              <a:srgbClr val="FFC000"/>
            </a:solidFill>
          </a:ln>
        </p:spPr>
        <p:txBody>
          <a:bodyPr wrap="square">
            <a:spAutoFit/>
          </a:bodyPr>
          <a:lstStyle/>
          <a:p>
            <a:r>
              <a:rPr lang="en-US" sz="2000" b="1"/>
              <a:t>Evaluation - </a:t>
            </a:r>
            <a:r>
              <a:rPr lang="en-US" sz="2000"/>
              <a:t>Systematically evaluate both work processes and their results. For a successful result, we already need to decide how to do it during the planning phase. </a:t>
            </a:r>
          </a:p>
          <a:p>
            <a:endParaRPr lang="en-US" sz="2000"/>
          </a:p>
          <a:p>
            <a:r>
              <a:rPr lang="en-US" sz="2000"/>
              <a:t>Develop goals and indicators to compare with and allocate responsibility for managing results, monitoring and evaluation.</a:t>
            </a:r>
            <a:endParaRPr lang="sv-SE" sz="2000"/>
          </a:p>
        </p:txBody>
      </p:sp>
      <p:sp>
        <p:nvSpPr>
          <p:cNvPr id="5" name="Högerpil 4"/>
          <p:cNvSpPr/>
          <p:nvPr/>
        </p:nvSpPr>
        <p:spPr>
          <a:xfrm rot="19655131">
            <a:off x="5708661" y="4303480"/>
            <a:ext cx="561789" cy="490798"/>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05020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ubrik 1"/>
          <p:cNvSpPr txBox="1">
            <a:spLocks/>
          </p:cNvSpPr>
          <p:nvPr/>
        </p:nvSpPr>
        <p:spPr bwMode="auto">
          <a:xfrm>
            <a:off x="185645" y="62379"/>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en-US" altLang="sv-SE" sz="3200" b="1">
                <a:solidFill>
                  <a:srgbClr val="002060"/>
                </a:solidFill>
                <a:latin typeface="Verdana" panose="020B0604030504040204" pitchFamily="34" charset="0"/>
                <a:cs typeface="Arial" panose="020B0604020202020204" pitchFamily="34" charset="0"/>
              </a:rPr>
              <a:t>How do we take care of the dialogue outcomes?</a:t>
            </a:r>
            <a:endParaRPr lang="sv-SE" altLang="sv-SE" sz="3200" b="1">
              <a:solidFill>
                <a:srgbClr val="002060"/>
              </a:solidFill>
              <a:latin typeface="Verdana" panose="020B0604030504040204" pitchFamily="34" charset="0"/>
              <a:cs typeface="Arial" panose="020B0604020202020204" pitchFamily="34" charset="0"/>
            </a:endParaRPr>
          </a:p>
        </p:txBody>
      </p:sp>
      <p:pic>
        <p:nvPicPr>
          <p:cNvPr id="57347" name="Bildobjekt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861" y="2046662"/>
            <a:ext cx="30972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ruta 3"/>
          <p:cNvSpPr txBox="1">
            <a:spLocks noChangeArrowheads="1"/>
          </p:cNvSpPr>
          <p:nvPr/>
        </p:nvSpPr>
        <p:spPr bwMode="auto">
          <a:xfrm>
            <a:off x="4889967" y="1909204"/>
            <a:ext cx="50403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sv-SE" altLang="sv-SE" sz="2800" err="1">
                <a:latin typeface="Tahoma" panose="020B0604030504040204" pitchFamily="34" charset="0"/>
                <a:cs typeface="Tahoma" panose="020B0604030504040204" pitchFamily="34" charset="0"/>
              </a:rPr>
              <a:t>Who</a:t>
            </a:r>
            <a:r>
              <a:rPr lang="sv-SE" altLang="sv-SE" sz="2800">
                <a:latin typeface="Tahoma" panose="020B0604030504040204" pitchFamily="34" charset="0"/>
                <a:cs typeface="Tahoma" panose="020B0604030504040204" pitchFamily="34" charset="0"/>
              </a:rPr>
              <a:t> </a:t>
            </a:r>
            <a:r>
              <a:rPr lang="sv-SE" altLang="sv-SE" sz="2800" err="1">
                <a:latin typeface="Tahoma" panose="020B0604030504040204" pitchFamily="34" charset="0"/>
                <a:cs typeface="Tahoma" panose="020B0604030504040204" pitchFamily="34" charset="0"/>
              </a:rPr>
              <a:t>does</a:t>
            </a:r>
            <a:r>
              <a:rPr lang="sv-SE" altLang="sv-SE" sz="2800">
                <a:latin typeface="Tahoma" panose="020B0604030504040204" pitchFamily="34" charset="0"/>
                <a:cs typeface="Tahoma" panose="020B0604030504040204" pitchFamily="34" charset="0"/>
              </a:rPr>
              <a:t> the </a:t>
            </a:r>
            <a:r>
              <a:rPr lang="sv-SE" altLang="sv-SE" sz="2800" err="1">
                <a:latin typeface="Tahoma" panose="020B0604030504040204" pitchFamily="34" charset="0"/>
                <a:cs typeface="Tahoma" panose="020B0604030504040204" pitchFamily="34" charset="0"/>
              </a:rPr>
              <a:t>work</a:t>
            </a:r>
            <a:r>
              <a:rPr lang="sv-SE" altLang="sv-SE" sz="2800">
                <a:latin typeface="Tahoma" panose="020B0604030504040204" pitchFamily="34" charset="0"/>
                <a:cs typeface="Tahoma" panose="020B0604030504040204" pitchFamily="34" charset="0"/>
              </a:rPr>
              <a:t>?</a:t>
            </a:r>
          </a:p>
          <a:p>
            <a:pPr>
              <a:lnSpc>
                <a:spcPct val="100000"/>
              </a:lnSpc>
              <a:spcBef>
                <a:spcPct val="0"/>
              </a:spcBef>
              <a:buFontTx/>
              <a:buNone/>
            </a:pPr>
            <a:endParaRPr lang="sv-SE" altLang="sv-SE" sz="2800">
              <a:latin typeface="Tahoma" panose="020B0604030504040204" pitchFamily="34" charset="0"/>
              <a:cs typeface="Tahoma" panose="020B0604030504040204" pitchFamily="34" charset="0"/>
            </a:endParaRPr>
          </a:p>
          <a:p>
            <a:pPr>
              <a:lnSpc>
                <a:spcPct val="100000"/>
              </a:lnSpc>
              <a:spcBef>
                <a:spcPct val="0"/>
              </a:spcBef>
              <a:buFontTx/>
              <a:buNone/>
            </a:pPr>
            <a:r>
              <a:rPr lang="en-US" altLang="sv-SE" sz="2800">
                <a:latin typeface="Tahoma" panose="020B0604030504040204" pitchFamily="34" charset="0"/>
                <a:cs typeface="Tahoma" panose="020B0604030504040204" pitchFamily="34" charset="0"/>
              </a:rPr>
              <a:t>Do we need to deepen the dialogue</a:t>
            </a:r>
            <a:r>
              <a:rPr lang="sv-SE" altLang="sv-SE" sz="2800">
                <a:latin typeface="Tahoma" panose="020B0604030504040204" pitchFamily="34" charset="0"/>
                <a:cs typeface="Tahoma" panose="020B0604030504040204" pitchFamily="34" charset="0"/>
              </a:rPr>
              <a:t>?</a:t>
            </a:r>
          </a:p>
          <a:p>
            <a:pPr>
              <a:lnSpc>
                <a:spcPct val="100000"/>
              </a:lnSpc>
              <a:spcBef>
                <a:spcPct val="0"/>
              </a:spcBef>
              <a:buFontTx/>
              <a:buNone/>
            </a:pPr>
            <a:endParaRPr lang="sv-SE" altLang="sv-SE" sz="2800">
              <a:latin typeface="Tahoma" panose="020B0604030504040204" pitchFamily="34" charset="0"/>
              <a:cs typeface="Tahoma" panose="020B0604030504040204" pitchFamily="34" charset="0"/>
            </a:endParaRPr>
          </a:p>
          <a:p>
            <a:pPr>
              <a:lnSpc>
                <a:spcPct val="100000"/>
              </a:lnSpc>
              <a:spcBef>
                <a:spcPct val="0"/>
              </a:spcBef>
              <a:buFontTx/>
              <a:buNone/>
            </a:pPr>
            <a:r>
              <a:rPr lang="sv-SE" altLang="sv-SE" sz="2800" err="1">
                <a:latin typeface="Tahoma" panose="020B0604030504040204" pitchFamily="34" charset="0"/>
                <a:cs typeface="Tahoma" panose="020B0604030504040204" pitchFamily="34" charset="0"/>
              </a:rPr>
              <a:t>Can</a:t>
            </a:r>
            <a:r>
              <a:rPr lang="sv-SE" altLang="sv-SE" sz="2800">
                <a:latin typeface="Tahoma" panose="020B0604030504040204" pitchFamily="34" charset="0"/>
                <a:cs typeface="Tahoma" panose="020B0604030504040204" pitchFamily="34" charset="0"/>
              </a:rPr>
              <a:t> </a:t>
            </a:r>
            <a:r>
              <a:rPr lang="sv-SE" altLang="sv-SE" sz="2800" err="1">
                <a:latin typeface="Tahoma" panose="020B0604030504040204" pitchFamily="34" charset="0"/>
                <a:cs typeface="Tahoma" panose="020B0604030504040204" pitchFamily="34" charset="0"/>
              </a:rPr>
              <a:t>we</a:t>
            </a:r>
            <a:r>
              <a:rPr lang="sv-SE" altLang="sv-SE" sz="2800">
                <a:latin typeface="Tahoma" panose="020B0604030504040204" pitchFamily="34" charset="0"/>
                <a:cs typeface="Tahoma" panose="020B0604030504040204" pitchFamily="34" charset="0"/>
              </a:rPr>
              <a:t> </a:t>
            </a:r>
            <a:r>
              <a:rPr lang="sv-SE" altLang="sv-SE" sz="2800" err="1">
                <a:latin typeface="Tahoma" panose="020B0604030504040204" pitchFamily="34" charset="0"/>
                <a:cs typeface="Tahoma" panose="020B0604030504040204" pitchFamily="34" charset="0"/>
              </a:rPr>
              <a:t>involve</a:t>
            </a:r>
            <a:r>
              <a:rPr lang="sv-SE" altLang="sv-SE" sz="2800">
                <a:latin typeface="Tahoma" panose="020B0604030504040204" pitchFamily="34" charset="0"/>
                <a:cs typeface="Tahoma" panose="020B0604030504040204" pitchFamily="34" charset="0"/>
              </a:rPr>
              <a:t> the </a:t>
            </a:r>
            <a:r>
              <a:rPr lang="sv-SE" altLang="sv-SE" sz="2800" err="1">
                <a:latin typeface="Tahoma" panose="020B0604030504040204" pitchFamily="34" charset="0"/>
                <a:cs typeface="Tahoma" panose="020B0604030504040204" pitchFamily="34" charset="0"/>
              </a:rPr>
              <a:t>citizens</a:t>
            </a:r>
            <a:r>
              <a:rPr lang="sv-SE" altLang="sv-SE" sz="2800">
                <a:latin typeface="Tahoma" panose="020B0604030504040204" pitchFamily="34" charset="0"/>
                <a:cs typeface="Tahoma" panose="020B0604030504040204" pitchFamily="34" charset="0"/>
              </a:rPr>
              <a:t>?</a:t>
            </a:r>
          </a:p>
          <a:p>
            <a:pPr>
              <a:lnSpc>
                <a:spcPct val="100000"/>
              </a:lnSpc>
              <a:spcBef>
                <a:spcPct val="0"/>
              </a:spcBef>
              <a:buFontTx/>
              <a:buNone/>
            </a:pPr>
            <a:endParaRPr lang="sv-SE" altLang="sv-SE" sz="280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7138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Bildobjekt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8759" y="2276475"/>
            <a:ext cx="396081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ubrik 1"/>
          <p:cNvSpPr txBox="1">
            <a:spLocks/>
          </p:cNvSpPr>
          <p:nvPr/>
        </p:nvSpPr>
        <p:spPr bwMode="auto">
          <a:xfrm>
            <a:off x="400797" y="194890"/>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FontTx/>
              <a:buNone/>
            </a:pPr>
            <a:r>
              <a:rPr lang="en-US" altLang="sv-SE" sz="3200" b="1">
                <a:solidFill>
                  <a:srgbClr val="002060"/>
                </a:solidFill>
                <a:latin typeface="Verdana" panose="020B0604030504040204" pitchFamily="34" charset="0"/>
                <a:cs typeface="Arial" panose="020B0604020202020204" pitchFamily="34" charset="0"/>
              </a:rPr>
              <a:t>How can we involve the participants in the implementation?</a:t>
            </a:r>
            <a:endParaRPr lang="sv-SE" altLang="sv-SE" sz="3200" b="1">
              <a:solidFill>
                <a:srgbClr val="002060"/>
              </a:solidFill>
              <a:latin typeface="Verdana" panose="020B0604030504040204" pitchFamily="34" charset="0"/>
              <a:cs typeface="Arial" panose="020B0604020202020204" pitchFamily="34" charset="0"/>
            </a:endParaRPr>
          </a:p>
        </p:txBody>
      </p:sp>
      <p:sp>
        <p:nvSpPr>
          <p:cNvPr id="4" name="Rektangel 3"/>
          <p:cNvSpPr>
            <a:spLocks noChangeArrowheads="1"/>
          </p:cNvSpPr>
          <p:nvPr/>
        </p:nvSpPr>
        <p:spPr bwMode="auto">
          <a:xfrm>
            <a:off x="908237" y="2555595"/>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Font typeface="Wingdings" panose="05000000000000000000" pitchFamily="2" charset="2"/>
              <a:buChar char="§"/>
              <a:defRPr sz="2100">
                <a:solidFill>
                  <a:schemeClr val="tx1"/>
                </a:solidFill>
                <a:latin typeface="Georgia" panose="02040502050405020303" pitchFamily="18" charset="0"/>
                <a:ea typeface="MS PGothic" panose="020B0600070205080204" pitchFamily="34" charset="-128"/>
              </a:defRPr>
            </a:lvl1pPr>
            <a:lvl2pPr marL="742950" indent="-285750">
              <a:lnSpc>
                <a:spcPct val="120000"/>
              </a:lnSpc>
              <a:spcBef>
                <a:spcPct val="20000"/>
              </a:spcBef>
              <a:buFont typeface="Verdana" panose="020B0604030504040204" pitchFamily="34" charset="0"/>
              <a:buChar char="-"/>
              <a:defRPr sz="2000">
                <a:solidFill>
                  <a:schemeClr val="tx1"/>
                </a:solidFill>
                <a:latin typeface="Georgia" panose="02040502050405020303" pitchFamily="18" charset="0"/>
                <a:ea typeface="MS PGothic" panose="020B0600070205080204" pitchFamily="34" charset="-128"/>
              </a:defRPr>
            </a:lvl2pPr>
            <a:lvl3pPr marL="1143000" indent="-228600">
              <a:lnSpc>
                <a:spcPct val="120000"/>
              </a:lnSpc>
              <a:spcBef>
                <a:spcPct val="20000"/>
              </a:spcBef>
              <a:buFont typeface="Verdana" panose="020B060403050404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4pPr>
            <a:lvl5pPr marL="2057400" indent="-228600">
              <a:lnSpc>
                <a:spcPct val="120000"/>
              </a:lnSpc>
              <a:spcBef>
                <a:spcPct val="20000"/>
              </a:spcBef>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120000"/>
              </a:lnSpc>
              <a:spcBef>
                <a:spcPct val="20000"/>
              </a:spcBef>
              <a:spcAft>
                <a:spcPct val="0"/>
              </a:spcAft>
              <a:buFont typeface="Verdana" panose="020B0604030504040204" pitchFamily="34" charset="0"/>
              <a:buChar char="-"/>
              <a:defRPr sz="16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sv-SE" sz="2800">
                <a:latin typeface="Tahoma" panose="020B0604030504040204" pitchFamily="34" charset="0"/>
                <a:cs typeface="Tahoma" panose="020B0604030504040204" pitchFamily="34" charset="0"/>
              </a:rPr>
              <a:t>The dialogue must be deepened and focus on what creates value and how it can be developed together with the residents</a:t>
            </a:r>
            <a:endParaRPr lang="sv-SE" altLang="sv-SE" sz="280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366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bwMode="auto">
          <a:xfrm>
            <a:off x="310704" y="194616"/>
            <a:ext cx="8567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Font typeface="Wingdings" pitchFamily="2" charset="2"/>
              <a:buChar char="§"/>
              <a:defRPr sz="2100">
                <a:solidFill>
                  <a:schemeClr val="tx1"/>
                </a:solidFill>
                <a:latin typeface="Georgia" pitchFamily="18" charset="0"/>
                <a:ea typeface="ＭＳ Ｐゴシック" pitchFamily="34" charset="-128"/>
              </a:defRPr>
            </a:lvl1pPr>
            <a:lvl2pPr marL="742950" indent="-285750">
              <a:lnSpc>
                <a:spcPct val="120000"/>
              </a:lnSpc>
              <a:spcBef>
                <a:spcPct val="20000"/>
              </a:spcBef>
              <a:buFont typeface="Verdana" pitchFamily="34" charset="0"/>
              <a:buChar char="-"/>
              <a:defRPr sz="2000">
                <a:solidFill>
                  <a:schemeClr val="tx1"/>
                </a:solidFill>
                <a:latin typeface="Georgia" pitchFamily="18" charset="0"/>
                <a:ea typeface="ＭＳ Ｐゴシック" pitchFamily="34" charset="-128"/>
              </a:defRPr>
            </a:lvl2pPr>
            <a:lvl3pPr marL="1143000" indent="-228600">
              <a:lnSpc>
                <a:spcPct val="120000"/>
              </a:lnSpc>
              <a:spcBef>
                <a:spcPct val="20000"/>
              </a:spcBef>
              <a:buFont typeface="Verdana" pitchFamily="34" charset="0"/>
              <a:buChar char="-"/>
              <a:defRPr>
                <a:solidFill>
                  <a:schemeClr val="tx1"/>
                </a:solidFill>
                <a:latin typeface="Georgia" pitchFamily="18" charset="0"/>
                <a:ea typeface="ＭＳ Ｐゴシック" pitchFamily="34" charset="-128"/>
              </a:defRPr>
            </a:lvl3pPr>
            <a:lvl4pPr marL="1600200" indent="-228600">
              <a:lnSpc>
                <a:spcPct val="120000"/>
              </a:lnSpc>
              <a:spcBef>
                <a:spcPct val="20000"/>
              </a:spcBef>
              <a:buFont typeface="Verdana" pitchFamily="34" charset="0"/>
              <a:buChar char="-"/>
              <a:defRPr sz="1600">
                <a:solidFill>
                  <a:schemeClr val="tx1"/>
                </a:solidFill>
                <a:latin typeface="Georgia" pitchFamily="18" charset="0"/>
                <a:ea typeface="ＭＳ Ｐゴシック" pitchFamily="34" charset="-128"/>
              </a:defRPr>
            </a:lvl4pPr>
            <a:lvl5pPr marL="2057400" indent="-228600">
              <a:lnSpc>
                <a:spcPct val="120000"/>
              </a:lnSpc>
              <a:spcBef>
                <a:spcPct val="20000"/>
              </a:spcBef>
              <a:buFont typeface="Verdana" pitchFamily="34" charset="0"/>
              <a:buChar char="-"/>
              <a:defRPr sz="1600">
                <a:solidFill>
                  <a:schemeClr val="tx1"/>
                </a:solidFill>
                <a:latin typeface="Georgia" pitchFamily="18" charset="0"/>
                <a:ea typeface="ＭＳ Ｐゴシック" pitchFamily="34" charset="-128"/>
              </a:defRPr>
            </a:lvl5pPr>
            <a:lvl6pPr marL="25146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6pPr>
            <a:lvl7pPr marL="29718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7pPr>
            <a:lvl8pPr marL="34290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8pPr>
            <a:lvl9pPr marL="3886200" indent="-228600" eaLnBrk="0" fontAlgn="base" hangingPunct="0">
              <a:lnSpc>
                <a:spcPct val="120000"/>
              </a:lnSpc>
              <a:spcBef>
                <a:spcPct val="20000"/>
              </a:spcBef>
              <a:spcAft>
                <a:spcPct val="0"/>
              </a:spcAft>
              <a:buFont typeface="Verdana" pitchFamily="34" charset="0"/>
              <a:buChar char="-"/>
              <a:defRPr sz="1600">
                <a:solidFill>
                  <a:schemeClr val="tx1"/>
                </a:solidFill>
                <a:latin typeface="Georgia" pitchFamily="18" charset="0"/>
                <a:ea typeface="ＭＳ Ｐゴシック" pitchFamily="34" charset="-128"/>
              </a:defRPr>
            </a:lvl9pPr>
          </a:lstStyle>
          <a:p>
            <a:pPr eaLnBrk="1" hangingPunct="1">
              <a:lnSpc>
                <a:spcPct val="100000"/>
              </a:lnSpc>
              <a:spcBef>
                <a:spcPct val="0"/>
              </a:spcBef>
              <a:buFontTx/>
              <a:buNone/>
            </a:pPr>
            <a:r>
              <a:rPr lang="sv-SE" altLang="sv-SE" sz="3200" b="1" err="1">
                <a:solidFill>
                  <a:srgbClr val="002060"/>
                </a:solidFill>
                <a:latin typeface="Verdana" pitchFamily="34" charset="0"/>
                <a:cs typeface="Arial" charset="0"/>
              </a:rPr>
              <a:t>Give</a:t>
            </a:r>
            <a:r>
              <a:rPr lang="sv-SE" altLang="sv-SE" sz="3200" b="1">
                <a:solidFill>
                  <a:srgbClr val="002060"/>
                </a:solidFill>
                <a:latin typeface="Verdana" pitchFamily="34" charset="0"/>
                <a:cs typeface="Arial" charset="0"/>
              </a:rPr>
              <a:t> feedback!</a:t>
            </a:r>
          </a:p>
        </p:txBody>
      </p:sp>
      <p:pic>
        <p:nvPicPr>
          <p:cNvPr id="5" name="Bildobjekt 4"/>
          <p:cNvPicPr>
            <a:picLocks noChangeAspect="1"/>
          </p:cNvPicPr>
          <p:nvPr/>
        </p:nvPicPr>
        <p:blipFill>
          <a:blip r:embed="rId2"/>
          <a:stretch>
            <a:fillRect/>
          </a:stretch>
        </p:blipFill>
        <p:spPr>
          <a:xfrm>
            <a:off x="7377364" y="2204864"/>
            <a:ext cx="2821879" cy="2808312"/>
          </a:xfrm>
          <a:prstGeom prst="rect">
            <a:avLst/>
          </a:prstGeom>
        </p:spPr>
      </p:pic>
      <p:sp>
        <p:nvSpPr>
          <p:cNvPr id="6" name="textruta 5"/>
          <p:cNvSpPr txBox="1"/>
          <p:nvPr/>
        </p:nvSpPr>
        <p:spPr>
          <a:xfrm>
            <a:off x="429368" y="1346454"/>
            <a:ext cx="5040560" cy="3539430"/>
          </a:xfrm>
          <a:prstGeom prst="rect">
            <a:avLst/>
          </a:prstGeom>
          <a:noFill/>
        </p:spPr>
        <p:txBody>
          <a:bodyPr wrap="square" rtlCol="0">
            <a:spAutoFit/>
          </a:bodyPr>
          <a:lstStyle/>
          <a:p>
            <a:r>
              <a:rPr lang="sv-SE" sz="2800" err="1">
                <a:latin typeface="Tahoma" panose="020B0604030504040204" pitchFamily="34" charset="0"/>
                <a:ea typeface="Tahoma" panose="020B0604030504040204" pitchFamily="34" charset="0"/>
                <a:cs typeface="Tahoma" panose="020B0604030504040204" pitchFamily="34" charset="0"/>
              </a:rPr>
              <a:t>What</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did</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we</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promise</a:t>
            </a:r>
            <a:r>
              <a:rPr lang="sv-SE" sz="2800">
                <a:latin typeface="Tahoma" panose="020B0604030504040204" pitchFamily="34" charset="0"/>
                <a:ea typeface="Tahoma" panose="020B0604030504040204" pitchFamily="34" charset="0"/>
                <a:cs typeface="Tahoma" panose="020B0604030504040204" pitchFamily="34" charset="0"/>
              </a:rPr>
              <a:t>?</a:t>
            </a:r>
          </a:p>
          <a:p>
            <a:endParaRPr lang="sv-SE" sz="2800">
              <a:latin typeface="Tahoma" panose="020B0604030504040204" pitchFamily="34" charset="0"/>
              <a:ea typeface="Tahoma" panose="020B0604030504040204" pitchFamily="34" charset="0"/>
              <a:cs typeface="Tahoma" panose="020B0604030504040204" pitchFamily="34" charset="0"/>
            </a:endParaRPr>
          </a:p>
          <a:p>
            <a:r>
              <a:rPr lang="en-US" sz="2800">
                <a:latin typeface="Tahoma" panose="020B0604030504040204" pitchFamily="34" charset="0"/>
                <a:ea typeface="Tahoma" panose="020B0604030504040204" pitchFamily="34" charset="0"/>
                <a:cs typeface="Tahoma" panose="020B0604030504040204" pitchFamily="34" charset="0"/>
              </a:rPr>
              <a:t>Visualize how the results are taken care of</a:t>
            </a:r>
            <a:endParaRPr lang="sv-SE" sz="2800">
              <a:latin typeface="Tahoma" panose="020B0604030504040204" pitchFamily="34" charset="0"/>
              <a:ea typeface="Tahoma" panose="020B0604030504040204" pitchFamily="34" charset="0"/>
              <a:cs typeface="Tahoma" panose="020B0604030504040204" pitchFamily="34" charset="0"/>
            </a:endParaRPr>
          </a:p>
          <a:p>
            <a:endParaRPr lang="sv-SE" sz="2800">
              <a:latin typeface="Tahoma" panose="020B0604030504040204" pitchFamily="34" charset="0"/>
              <a:ea typeface="Tahoma" panose="020B0604030504040204" pitchFamily="34" charset="0"/>
              <a:cs typeface="Tahoma" panose="020B0604030504040204" pitchFamily="34" charset="0"/>
            </a:endParaRPr>
          </a:p>
          <a:p>
            <a:r>
              <a:rPr lang="sv-SE" sz="2800">
                <a:latin typeface="Tahoma" panose="020B0604030504040204" pitchFamily="34" charset="0"/>
                <a:ea typeface="Tahoma" panose="020B0604030504040204" pitchFamily="34" charset="0"/>
                <a:cs typeface="Tahoma" panose="020B0604030504040204" pitchFamily="34" charset="0"/>
              </a:rPr>
              <a:t>Information </a:t>
            </a:r>
            <a:r>
              <a:rPr lang="sv-SE" sz="2800" err="1">
                <a:latin typeface="Tahoma" panose="020B0604030504040204" pitchFamily="34" charset="0"/>
                <a:ea typeface="Tahoma" panose="020B0604030504040204" pitchFamily="34" charset="0"/>
                <a:cs typeface="Tahoma" panose="020B0604030504040204" pitchFamily="34" charset="0"/>
              </a:rPr>
              <a:t>about</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results</a:t>
            </a:r>
            <a:endParaRPr lang="sv-SE" sz="2800">
              <a:latin typeface="Tahoma" panose="020B0604030504040204" pitchFamily="34" charset="0"/>
              <a:ea typeface="Tahoma" panose="020B0604030504040204" pitchFamily="34" charset="0"/>
              <a:cs typeface="Tahoma" panose="020B0604030504040204" pitchFamily="34" charset="0"/>
            </a:endParaRPr>
          </a:p>
          <a:p>
            <a:endParaRPr lang="sv-SE" sz="2800">
              <a:latin typeface="Tahoma" panose="020B0604030504040204" pitchFamily="34" charset="0"/>
              <a:ea typeface="Tahoma" panose="020B0604030504040204" pitchFamily="34" charset="0"/>
              <a:cs typeface="Tahoma" panose="020B0604030504040204" pitchFamily="34" charset="0"/>
            </a:endParaRPr>
          </a:p>
          <a:p>
            <a:r>
              <a:rPr lang="sv-SE" sz="2800" err="1">
                <a:latin typeface="Tahoma" panose="020B0604030504040204" pitchFamily="34" charset="0"/>
                <a:ea typeface="Tahoma" panose="020B0604030504040204" pitchFamily="34" charset="0"/>
                <a:cs typeface="Tahoma" panose="020B0604030504040204" pitchFamily="34" charset="0"/>
              </a:rPr>
              <a:t>Evaluate</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together</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with</a:t>
            </a:r>
            <a:r>
              <a:rPr lang="sv-SE" sz="2800">
                <a:latin typeface="Tahoma" panose="020B0604030504040204" pitchFamily="34" charset="0"/>
                <a:ea typeface="Tahoma" panose="020B0604030504040204" pitchFamily="34" charset="0"/>
                <a:cs typeface="Tahoma" panose="020B0604030504040204" pitchFamily="34" charset="0"/>
              </a:rPr>
              <a:t> </a:t>
            </a:r>
            <a:r>
              <a:rPr lang="sv-SE" sz="2800" err="1">
                <a:latin typeface="Tahoma" panose="020B0604030504040204" pitchFamily="34" charset="0"/>
                <a:ea typeface="Tahoma" panose="020B0604030504040204" pitchFamily="34" charset="0"/>
                <a:cs typeface="Tahoma" panose="020B0604030504040204" pitchFamily="34" charset="0"/>
              </a:rPr>
              <a:t>citizens</a:t>
            </a:r>
            <a:endParaRPr lang="sv-SE" sz="28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8143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objekt 1" descr="We Asked, You Said, We Did - City of Edinburgh Council - Citizen Space - Internet Explorer">
            <a:hlinkClick r:id="rId2"/>
          </p:cNvPr>
          <p:cNvPicPr>
            <a:picLocks noChangeAspect="1"/>
          </p:cNvPicPr>
          <p:nvPr/>
        </p:nvPicPr>
        <p:blipFill>
          <a:blip r:embed="rId3">
            <a:extLst>
              <a:ext uri="{28A0092B-C50C-407E-A947-70E740481C1C}">
                <a14:useLocalDpi xmlns:a14="http://schemas.microsoft.com/office/drawing/2010/main" val="0"/>
              </a:ext>
            </a:extLst>
          </a:blip>
          <a:srcRect l="18500" t="11591" r="20074" b="616"/>
          <a:stretch>
            <a:fillRect/>
          </a:stretch>
        </p:blipFill>
        <p:spPr bwMode="auto">
          <a:xfrm>
            <a:off x="454211" y="66488"/>
            <a:ext cx="9144000"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645460" y="1963926"/>
            <a:ext cx="3851275" cy="649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22256589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5"/>
          <p:cNvSpPr txBox="1">
            <a:spLocks/>
          </p:cNvSpPr>
          <p:nvPr/>
        </p:nvSpPr>
        <p:spPr>
          <a:xfrm>
            <a:off x="179512" y="116632"/>
            <a:ext cx="8363272" cy="638646"/>
          </a:xfrm>
          <a:prstGeom prst="rect">
            <a:avLst/>
          </a:prstGeom>
        </p:spPr>
        <p:txBody>
          <a:bodyPr>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r>
              <a:rPr lang="sv-SE" altLang="sv-SE" sz="3200">
                <a:solidFill>
                  <a:srgbClr val="FF0000"/>
                </a:solidFill>
              </a:rPr>
              <a:t>Citizen participation is not……</a:t>
            </a:r>
          </a:p>
        </p:txBody>
      </p:sp>
      <p:sp>
        <p:nvSpPr>
          <p:cNvPr id="3" name="Platshållare för innehåll 6"/>
          <p:cNvSpPr txBox="1">
            <a:spLocks/>
          </p:cNvSpPr>
          <p:nvPr/>
        </p:nvSpPr>
        <p:spPr>
          <a:xfrm>
            <a:off x="323528" y="1052736"/>
            <a:ext cx="8420048" cy="4713288"/>
          </a:xfrm>
          <a:prstGeom prst="rect">
            <a:avLst/>
          </a:prstGeom>
        </p:spPr>
        <p:txBody>
          <a:bodyPr>
            <a:norm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3062" indent="-342900">
              <a:buFont typeface="Wingdings" panose="05000000000000000000" pitchFamily="2" charset="2"/>
              <a:buChar char="§"/>
              <a:defRPr/>
            </a:pPr>
            <a:r>
              <a:rPr lang="en-US">
                <a:latin typeface="Tahoma" panose="020B0604030504040204" pitchFamily="34" charset="0"/>
                <a:ea typeface="Tahoma" panose="020B0604030504040204" pitchFamily="34" charset="0"/>
                <a:cs typeface="Tahoma" panose="020B0604030504040204" pitchFamily="34" charset="0"/>
              </a:rPr>
              <a:t>Anchoring the decision you already made or plan to make</a:t>
            </a:r>
            <a:br>
              <a:rPr lang="en-US">
                <a:latin typeface="Tahoma" panose="020B0604030504040204" pitchFamily="34" charset="0"/>
                <a:ea typeface="Tahoma" panose="020B0604030504040204" pitchFamily="34" charset="0"/>
                <a:cs typeface="Tahoma" panose="020B0604030504040204" pitchFamily="34" charset="0"/>
              </a:rPr>
            </a:br>
            <a:endParaRPr lang="sv-SE">
              <a:latin typeface="Tahoma" panose="020B0604030504040204" pitchFamily="34" charset="0"/>
              <a:ea typeface="Tahoma" panose="020B0604030504040204" pitchFamily="34" charset="0"/>
              <a:cs typeface="Tahoma" panose="020B0604030504040204" pitchFamily="34" charset="0"/>
            </a:endParaRPr>
          </a:p>
          <a:p>
            <a:pPr marL="373062" indent="-342900">
              <a:buFont typeface="Wingdings" panose="05000000000000000000" pitchFamily="2" charset="2"/>
              <a:buChar char="§"/>
              <a:defRPr/>
            </a:pPr>
            <a:r>
              <a:rPr lang="en-US">
                <a:latin typeface="Tahoma" panose="020B0604030504040204" pitchFamily="34" charset="0"/>
                <a:ea typeface="Tahoma" panose="020B0604030504040204" pitchFamily="34" charset="0"/>
                <a:cs typeface="Tahoma" panose="020B0604030504040204" pitchFamily="34" charset="0"/>
              </a:rPr>
              <a:t>A happening to promote yourselves</a:t>
            </a:r>
            <a:br>
              <a:rPr lang="en-US">
                <a:latin typeface="Tahoma" panose="020B0604030504040204" pitchFamily="34" charset="0"/>
                <a:ea typeface="Tahoma" panose="020B0604030504040204" pitchFamily="34" charset="0"/>
                <a:cs typeface="Tahoma" panose="020B0604030504040204" pitchFamily="34" charset="0"/>
              </a:rPr>
            </a:br>
            <a:endParaRPr lang="sv-SE">
              <a:latin typeface="Tahoma" panose="020B0604030504040204" pitchFamily="34" charset="0"/>
              <a:ea typeface="Tahoma" panose="020B0604030504040204" pitchFamily="34" charset="0"/>
              <a:cs typeface="Tahoma" panose="020B0604030504040204" pitchFamily="34" charset="0"/>
            </a:endParaRPr>
          </a:p>
          <a:p>
            <a:pPr marL="373062" indent="-342900">
              <a:buFont typeface="Wingdings" panose="05000000000000000000" pitchFamily="2" charset="2"/>
              <a:buChar char="§"/>
              <a:defRPr/>
            </a:pPr>
            <a:r>
              <a:rPr lang="en-US">
                <a:latin typeface="Tahoma" panose="020B0604030504040204" pitchFamily="34" charset="0"/>
                <a:ea typeface="Tahoma" panose="020B0604030504040204" pitchFamily="34" charset="0"/>
                <a:cs typeface="Tahoma" panose="020B0604030504040204" pitchFamily="34" charset="0"/>
              </a:rPr>
              <a:t>Something you just because everybody else does it</a:t>
            </a:r>
            <a:br>
              <a:rPr lang="en-US">
                <a:latin typeface="Tahoma" panose="020B0604030504040204" pitchFamily="34" charset="0"/>
                <a:ea typeface="Tahoma" panose="020B0604030504040204" pitchFamily="34" charset="0"/>
                <a:cs typeface="Tahoma" panose="020B0604030504040204" pitchFamily="34" charset="0"/>
              </a:rPr>
            </a:br>
            <a:endParaRPr lang="sv-SE">
              <a:latin typeface="Tahoma" panose="020B0604030504040204" pitchFamily="34" charset="0"/>
              <a:ea typeface="Tahoma" panose="020B0604030504040204" pitchFamily="34" charset="0"/>
              <a:cs typeface="Tahoma" panose="020B0604030504040204" pitchFamily="34" charset="0"/>
            </a:endParaRPr>
          </a:p>
          <a:p>
            <a:pPr marL="373062" indent="-342900">
              <a:buFont typeface="Wingdings" panose="05000000000000000000" pitchFamily="2" charset="2"/>
              <a:buChar char="§"/>
              <a:defRPr/>
            </a:pPr>
            <a:r>
              <a:rPr lang="sv-SE">
                <a:latin typeface="Tahoma" panose="020B0604030504040204" pitchFamily="34" charset="0"/>
                <a:ea typeface="Tahoma" panose="020B0604030504040204" pitchFamily="34" charset="0"/>
                <a:cs typeface="Tahoma" panose="020B0604030504040204" pitchFamily="34" charset="0"/>
              </a:rPr>
              <a:t>Information in general</a:t>
            </a:r>
            <a:br>
              <a:rPr lang="sv-SE">
                <a:latin typeface="Tahoma" panose="020B0604030504040204" pitchFamily="34" charset="0"/>
                <a:ea typeface="Tahoma" panose="020B0604030504040204" pitchFamily="34" charset="0"/>
                <a:cs typeface="Tahoma" panose="020B0604030504040204" pitchFamily="34" charset="0"/>
              </a:rPr>
            </a:br>
            <a:endParaRPr lang="sv-SE">
              <a:latin typeface="Tahoma" panose="020B0604030504040204" pitchFamily="34" charset="0"/>
              <a:ea typeface="Tahoma" panose="020B0604030504040204" pitchFamily="34" charset="0"/>
              <a:cs typeface="Tahoma" panose="020B0604030504040204" pitchFamily="34" charset="0"/>
            </a:endParaRPr>
          </a:p>
          <a:p>
            <a:pPr marL="373062" indent="-342900">
              <a:buFont typeface="Wingdings" panose="05000000000000000000" pitchFamily="2" charset="2"/>
              <a:buChar char="§"/>
              <a:defRPr/>
            </a:pPr>
            <a:r>
              <a:rPr lang="sv-SE" err="1">
                <a:latin typeface="Tahoma" panose="020B0604030504040204" pitchFamily="34" charset="0"/>
                <a:ea typeface="Tahoma" panose="020B0604030504040204" pitchFamily="34" charset="0"/>
                <a:cs typeface="Tahoma" panose="020B0604030504040204" pitchFamily="34" charset="0"/>
              </a:rPr>
              <a:t>Something</a:t>
            </a:r>
            <a:r>
              <a:rPr lang="sv-SE">
                <a:latin typeface="Tahoma" panose="020B0604030504040204" pitchFamily="34" charset="0"/>
                <a:ea typeface="Tahoma" panose="020B0604030504040204" pitchFamily="34" charset="0"/>
                <a:cs typeface="Tahoma" panose="020B0604030504040204" pitchFamily="34" charset="0"/>
              </a:rPr>
              <a:t> </a:t>
            </a:r>
            <a:r>
              <a:rPr lang="sv-SE" err="1">
                <a:latin typeface="Tahoma" panose="020B0604030504040204" pitchFamily="34" charset="0"/>
                <a:ea typeface="Tahoma" panose="020B0604030504040204" pitchFamily="34" charset="0"/>
                <a:cs typeface="Tahoma" panose="020B0604030504040204" pitchFamily="34" charset="0"/>
              </a:rPr>
              <a:t>that</a:t>
            </a:r>
            <a:r>
              <a:rPr lang="sv-SE">
                <a:latin typeface="Tahoma" panose="020B0604030504040204" pitchFamily="34" charset="0"/>
                <a:ea typeface="Tahoma" panose="020B0604030504040204" pitchFamily="34" charset="0"/>
                <a:cs typeface="Tahoma" panose="020B0604030504040204" pitchFamily="34" charset="0"/>
              </a:rPr>
              <a:t> </a:t>
            </a:r>
            <a:r>
              <a:rPr lang="sv-SE" err="1">
                <a:latin typeface="Tahoma" panose="020B0604030504040204" pitchFamily="34" charset="0"/>
                <a:ea typeface="Tahoma" panose="020B0604030504040204" pitchFamily="34" charset="0"/>
                <a:cs typeface="Tahoma" panose="020B0604030504040204" pitchFamily="34" charset="0"/>
              </a:rPr>
              <a:t>officials</a:t>
            </a:r>
            <a:r>
              <a:rPr lang="sv-SE">
                <a:latin typeface="Tahoma" panose="020B0604030504040204" pitchFamily="34" charset="0"/>
                <a:ea typeface="Tahoma" panose="020B0604030504040204" pitchFamily="34" charset="0"/>
                <a:cs typeface="Tahoma" panose="020B0604030504040204" pitchFamily="34" charset="0"/>
              </a:rPr>
              <a:t> </a:t>
            </a:r>
            <a:r>
              <a:rPr lang="sv-SE" err="1">
                <a:latin typeface="Tahoma" panose="020B0604030504040204" pitchFamily="34" charset="0"/>
                <a:ea typeface="Tahoma" panose="020B0604030504040204" pitchFamily="34" charset="0"/>
                <a:cs typeface="Tahoma" panose="020B0604030504040204" pitchFamily="34" charset="0"/>
              </a:rPr>
              <a:t>fixes</a:t>
            </a:r>
            <a:endParaRPr lang="sv-SE">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endParaRPr lang="sv-SE">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defRPr/>
            </a:pPr>
            <a:endParaRPr lang="sv-SE">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defRPr/>
            </a:pPr>
            <a:endParaRPr lang="sv-SE">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endParaRPr lang="sv-SE">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671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0" y="0"/>
            <a:ext cx="12192000" cy="6858000"/>
          </a:xfrm>
          <a:prstGeom prst="rect">
            <a:avLst/>
          </a:prstGeom>
        </p:spPr>
      </p:pic>
      <p:sp>
        <p:nvSpPr>
          <p:cNvPr id="3" name="textruta 2"/>
          <p:cNvSpPr txBox="1"/>
          <p:nvPr/>
        </p:nvSpPr>
        <p:spPr>
          <a:xfrm rot="21283379">
            <a:off x="3675885" y="2828834"/>
            <a:ext cx="4134465" cy="1200329"/>
          </a:xfrm>
          <a:prstGeom prst="rect">
            <a:avLst/>
          </a:prstGeom>
          <a:noFill/>
        </p:spPr>
        <p:txBody>
          <a:bodyPr wrap="none" rtlCol="0">
            <a:spAutoFit/>
          </a:bodyPr>
          <a:lstStyle/>
          <a:p>
            <a:r>
              <a:rPr lang="sv-SE" sz="7200">
                <a:solidFill>
                  <a:schemeClr val="bg1"/>
                </a:solidFill>
              </a:rPr>
              <a:t>Research</a:t>
            </a:r>
          </a:p>
        </p:txBody>
      </p:sp>
    </p:spTree>
    <p:extLst>
      <p:ext uri="{BB962C8B-B14F-4D97-AF65-F5344CB8AC3E}">
        <p14:creationId xmlns:p14="http://schemas.microsoft.com/office/powerpoint/2010/main" val="33497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KL PP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Engelsk vit.potx" id="{C502F12C-8885-4E14-A1EF-180606FC94D6}" vid="{995B899C-5C71-49B2-9B91-EFD460C9BD71}"/>
    </a:ext>
  </a:extLst>
</a:theme>
</file>

<file path=ppt/theme/theme2.xml><?xml version="1.0" encoding="utf-8"?>
<a:theme xmlns:a="http://schemas.openxmlformats.org/drawingml/2006/main" name="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Engelsk vit.potx" id="{C502F12C-8885-4E14-A1EF-180606FC94D6}" vid="{0A938A46-574A-4238-AEEA-74CF8C2A22F7}"/>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Engelsk vit.potx" id="{C502F12C-8885-4E14-A1EF-180606FC94D6}" vid="{114CDAA7-7643-4714-AF31-50B38040BCD6}"/>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Engelsk vit.potx" id="{C502F12C-8885-4E14-A1EF-180606FC94D6}" vid="{DBB6F1CC-10E1-4450-A9F9-9483F4E95D78}"/>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KL">
    <a:dk1>
      <a:sysClr val="windowText" lastClr="000000"/>
    </a:dk1>
    <a:lt1>
      <a:sysClr val="window" lastClr="FFFFFF"/>
    </a:lt1>
    <a:dk2>
      <a:srgbClr val="4D4D4D"/>
    </a:dk2>
    <a:lt2>
      <a:srgbClr val="EEECE1"/>
    </a:lt2>
    <a:accent1>
      <a:srgbClr val="006428"/>
    </a:accent1>
    <a:accent2>
      <a:srgbClr val="005A9B"/>
    </a:accent2>
    <a:accent3>
      <a:srgbClr val="B9141E"/>
    </a:accent3>
    <a:accent4>
      <a:srgbClr val="5A5A96"/>
    </a:accent4>
    <a:accent5>
      <a:srgbClr val="8C7D6E"/>
    </a:accent5>
    <a:accent6>
      <a:srgbClr val="E6460A"/>
    </a:accent6>
    <a:hlink>
      <a:srgbClr val="0000FF"/>
    </a:hlink>
    <a:folHlink>
      <a:srgbClr val="800080"/>
    </a:folHlink>
  </a:clrScheme>
  <a:fontScheme name="_SK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214F40FD61024B8BA011A1CDDDD9BE" ma:contentTypeVersion="6" ma:contentTypeDescription="Create a new document." ma:contentTypeScope="" ma:versionID="58d0a39b80119be1764a302b77e8814c">
  <xsd:schema xmlns:xsd="http://www.w3.org/2001/XMLSchema" xmlns:xs="http://www.w3.org/2001/XMLSchema" xmlns:p="http://schemas.microsoft.com/office/2006/metadata/properties" xmlns:ns2="9ef1bfa8-f854-4a86-a480-b280e7140536" targetNamespace="http://schemas.microsoft.com/office/2006/metadata/properties" ma:root="true" ma:fieldsID="79e8d7f2e7eff78a9fcbdfc101152def" ns2:_="">
    <xsd:import namespace="9ef1bfa8-f854-4a86-a480-b280e71405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f1bfa8-f854-4a86-a480-b280e7140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DF6823-754C-4B02-8C15-AA8AE6ADE3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f1bfa8-f854-4a86-a480-b280e71405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5A2F6B-9623-4D67-8184-EC037EE7EE25}">
  <ds:schemaRefs>
    <ds:schemaRef ds:uri="http://schemas.microsoft.com/sharepoint/v3/contenttype/forms"/>
  </ds:schemaRefs>
</ds:datastoreItem>
</file>

<file path=customXml/itemProps3.xml><?xml version="1.0" encoding="utf-8"?>
<ds:datastoreItem xmlns:ds="http://schemas.openxmlformats.org/officeDocument/2006/customXml" ds:itemID="{892BCF6E-701D-4BD5-B776-D3E1B1167CCD}">
  <ds:schemaRefs>
    <ds:schemaRef ds:uri="http://schemas.microsoft.com/office/2006/metadata/properties"/>
    <ds:schemaRef ds:uri="http://schemas.microsoft.com/office/2006/documentManagement/types"/>
    <ds:schemaRef ds:uri="http://purl.org/dc/elements/1.1/"/>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9ef1bfa8-f854-4a86-a480-b280e7140536"/>
  </ds:schemaRefs>
</ds:datastoreItem>
</file>

<file path=docProps/app.xml><?xml version="1.0" encoding="utf-8"?>
<Properties xmlns="http://schemas.openxmlformats.org/officeDocument/2006/extended-properties" xmlns:vt="http://schemas.openxmlformats.org/officeDocument/2006/docPropsVTypes">
  <Template>SKL Engelsk vit</Template>
  <TotalTime>1</TotalTime>
  <Words>2186</Words>
  <Application>Microsoft Office PowerPoint</Application>
  <PresentationFormat>Widescreen</PresentationFormat>
  <Paragraphs>456</Paragraphs>
  <Slides>85</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85</vt:i4>
      </vt:variant>
    </vt:vector>
  </HeadingPairs>
  <TitlesOfParts>
    <vt:vector size="98" baseType="lpstr">
      <vt:lpstr>Arial</vt:lpstr>
      <vt:lpstr>Calibri</vt:lpstr>
      <vt:lpstr>Georgia</vt:lpstr>
      <vt:lpstr>Lato</vt:lpstr>
      <vt:lpstr>MyriadPro-Bold</vt:lpstr>
      <vt:lpstr>Symbol</vt:lpstr>
      <vt:lpstr>Tahoma</vt:lpstr>
      <vt:lpstr>Verdana</vt:lpstr>
      <vt:lpstr>Wingdings</vt:lpstr>
      <vt:lpstr>SKL PPT</vt:lpstr>
      <vt:lpstr>Vit SKL PPT</vt:lpstr>
      <vt:lpstr>Inledningsbilder</vt:lpstr>
      <vt:lpstr>SKL PPT Mörk</vt:lpstr>
      <vt:lpstr>PowerPoint Presentation</vt:lpstr>
      <vt:lpstr>PowerPoint Presentation</vt:lpstr>
      <vt:lpstr>PowerPoint Presentation</vt:lpstr>
      <vt:lpstr>PowerPoint Presentation</vt:lpstr>
      <vt:lpstr>But!  – constituency 2018 (2014)</vt:lpstr>
      <vt:lpstr>PowerPoint Presentation</vt:lpstr>
      <vt:lpstr>Two assignments focusing on trust in the democratic system</vt:lpstr>
      <vt:lpstr>PowerPoint Presentation</vt:lpstr>
      <vt:lpstr>PowerPoint Presentation</vt:lpstr>
      <vt:lpstr>Democratic systems with low legitimicy    </vt:lpstr>
      <vt:lpstr>PowerPoint Presentation</vt:lpstr>
      <vt:lpstr>PowerPoint Presentation</vt:lpstr>
      <vt:lpstr>Bertelsmanns demokratiindex</vt:lpstr>
      <vt:lpstr>PowerPoint Presentation</vt:lpstr>
      <vt:lpstr>PowerPoint Presentation</vt:lpstr>
      <vt:lpstr>Different roles</vt:lpstr>
      <vt:lpstr>PowerPoint Presentation</vt:lpstr>
      <vt:lpstr>PowerPoint Presentation</vt:lpstr>
      <vt:lpstr>PowerPoint Presentation</vt:lpstr>
      <vt:lpstr>PowerPoint Presentation</vt:lpstr>
      <vt:lpstr>What do you see as the benefits of involving citizens?</vt:lpstr>
      <vt:lpstr>PowerPoint Presentation</vt:lpstr>
      <vt:lpstr>PowerPoint Presentation</vt:lpstr>
      <vt:lpstr>PowerPoint Presentation</vt:lpstr>
      <vt:lpstr>PowerPoint Presentation</vt:lpstr>
      <vt:lpstr>PowerPoint Presentation</vt:lpstr>
      <vt:lpstr>SDG </vt:lpstr>
      <vt:lpstr>PowerPoint Presentation</vt:lpstr>
      <vt:lpstr>Europarådet</vt:lpstr>
      <vt:lpstr>National democracy goals</vt:lpstr>
      <vt:lpstr>What goals does Iceland have? </vt:lpstr>
      <vt:lpstr>The Old Governance Map</vt:lpstr>
      <vt:lpstr>PowerPoint Presentation</vt:lpstr>
      <vt:lpstr>PowerPoint Presentation</vt:lpstr>
      <vt:lpstr>PowerPoint Presentation</vt:lpstr>
      <vt:lpstr>PowerPoint Presentation</vt:lpstr>
      <vt:lpstr>Charter/Principles </vt:lpstr>
      <vt:lpstr>Organization </vt:lpstr>
      <vt:lpstr>What do you have in place in  your municipalities today?   Principles and organization</vt:lpstr>
      <vt:lpstr>Questions that require a YES</vt:lpstr>
      <vt:lpstr>PowerPoint Presentation</vt:lpstr>
      <vt:lpstr>PowerPoint Presentation</vt:lpstr>
      <vt:lpstr>PowerPoint Presentation</vt:lpstr>
      <vt:lpstr>Dialogue at different stages</vt:lpstr>
      <vt:lpstr>PowerPoint Presentation</vt:lpstr>
      <vt:lpstr>The road to results</vt:lpstr>
      <vt:lpstr>Different types of goals (i)</vt:lpstr>
      <vt:lpstr>Different types of goals (ii)</vt:lpstr>
      <vt:lpstr>Different types of goals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Nordh Anders</dc:creator>
  <cp:lastModifiedBy>Ingibjörg Hinriksdóttir</cp:lastModifiedBy>
  <cp:revision>3</cp:revision>
  <dcterms:created xsi:type="dcterms:W3CDTF">2018-02-09T14:05:06Z</dcterms:created>
  <dcterms:modified xsi:type="dcterms:W3CDTF">2020-11-02T15:02:25Z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0x01010046214F40FD61024B8BA011A1CDDDD9BE</vt:lpwstr>
  </property>
</Properties>
</file>